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18"/>
  </p:notesMasterIdLst>
  <p:sldIdLst>
    <p:sldId id="256" r:id="rId2"/>
    <p:sldId id="290" r:id="rId3"/>
    <p:sldId id="288" r:id="rId4"/>
    <p:sldId id="291" r:id="rId5"/>
    <p:sldId id="292" r:id="rId6"/>
    <p:sldId id="284" r:id="rId7"/>
    <p:sldId id="283" r:id="rId8"/>
    <p:sldId id="293" r:id="rId9"/>
    <p:sldId id="289" r:id="rId10"/>
    <p:sldId id="260" r:id="rId11"/>
    <p:sldId id="294" r:id="rId12"/>
    <p:sldId id="269" r:id="rId13"/>
    <p:sldId id="285" r:id="rId14"/>
    <p:sldId id="281" r:id="rId15"/>
    <p:sldId id="268" r:id="rId16"/>
    <p:sldId id="287" r:id="rId1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4" autoAdjust="0"/>
    <p:restoredTop sz="94690" autoAdjust="0"/>
  </p:normalViewPr>
  <p:slideViewPr>
    <p:cSldViewPr>
      <p:cViewPr varScale="1">
        <p:scale>
          <a:sx n="66" d="100"/>
          <a:sy n="66" d="100"/>
        </p:scale>
        <p:origin x="-15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9AAFD-C836-452F-BBEA-1CA4441851C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1B0D4B-3CD7-4A1B-ABA8-E33229CA4313}">
      <dgm:prSet custT="1"/>
      <dgm:spPr/>
      <dgm:t>
        <a:bodyPr/>
        <a:lstStyle/>
        <a:p>
          <a:pPr rtl="0"/>
          <a:r>
            <a:rPr lang="en-GB" sz="2400" dirty="0" smtClean="0"/>
            <a:t>Social Networking platform to Include IOT, AI (devices, robots on internet)</a:t>
          </a:r>
          <a:endParaRPr lang="en-GB" sz="2400" dirty="0"/>
        </a:p>
      </dgm:t>
    </dgm:pt>
    <dgm:pt modelId="{74046B7B-CF31-4732-A57E-8AD16191A8B7}" type="parTrans" cxnId="{ECA14E86-D069-40C0-B789-FF28A67FAC8A}">
      <dgm:prSet/>
      <dgm:spPr/>
      <dgm:t>
        <a:bodyPr/>
        <a:lstStyle/>
        <a:p>
          <a:endParaRPr lang="en-GB" sz="2000"/>
        </a:p>
      </dgm:t>
    </dgm:pt>
    <dgm:pt modelId="{BE11E53B-7E34-4504-A9BD-A653FE6F57C6}" type="sibTrans" cxnId="{ECA14E86-D069-40C0-B789-FF28A67FAC8A}">
      <dgm:prSet/>
      <dgm:spPr/>
      <dgm:t>
        <a:bodyPr/>
        <a:lstStyle/>
        <a:p>
          <a:endParaRPr lang="en-GB" sz="2000"/>
        </a:p>
      </dgm:t>
    </dgm:pt>
    <dgm:pt modelId="{A7D7C25F-8F75-427F-9F9E-A529C9F4E0C3}" type="pres">
      <dgm:prSet presAssocID="{C2E9AAFD-C836-452F-BBEA-1CA4441851C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E1A18A-176A-4ADC-9CB4-5516B4299F0A}" type="pres">
      <dgm:prSet presAssocID="{841B0D4B-3CD7-4A1B-ABA8-E33229CA4313}" presName="circle1" presStyleLbl="node1" presStyleIdx="0" presStyleCnt="1"/>
      <dgm:spPr/>
    </dgm:pt>
    <dgm:pt modelId="{A9A6BF2E-0B0B-4C64-AB5C-BA93DC8274B2}" type="pres">
      <dgm:prSet presAssocID="{841B0D4B-3CD7-4A1B-ABA8-E33229CA4313}" presName="space" presStyleCnt="0"/>
      <dgm:spPr/>
    </dgm:pt>
    <dgm:pt modelId="{B0731559-7FCF-4A1F-941B-708AC8577208}" type="pres">
      <dgm:prSet presAssocID="{841B0D4B-3CD7-4A1B-ABA8-E33229CA4313}" presName="rect1" presStyleLbl="alignAcc1" presStyleIdx="0" presStyleCnt="1" custLinFactNeighborX="1740" custLinFactNeighborY="29995"/>
      <dgm:spPr/>
      <dgm:t>
        <a:bodyPr/>
        <a:lstStyle/>
        <a:p>
          <a:endParaRPr lang="en-GB"/>
        </a:p>
      </dgm:t>
    </dgm:pt>
    <dgm:pt modelId="{95F7C005-9344-45BB-961B-1E1BE014BCA7}" type="pres">
      <dgm:prSet presAssocID="{841B0D4B-3CD7-4A1B-ABA8-E33229CA431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7BF3A9-AF0E-488B-8B8C-95BEDA9A4C20}" type="presOf" srcId="{C2E9AAFD-C836-452F-BBEA-1CA4441851C9}" destId="{A7D7C25F-8F75-427F-9F9E-A529C9F4E0C3}" srcOrd="0" destOrd="0" presId="urn:microsoft.com/office/officeart/2005/8/layout/target3"/>
    <dgm:cxn modelId="{ECA14E86-D069-40C0-B789-FF28A67FAC8A}" srcId="{C2E9AAFD-C836-452F-BBEA-1CA4441851C9}" destId="{841B0D4B-3CD7-4A1B-ABA8-E33229CA4313}" srcOrd="0" destOrd="0" parTransId="{74046B7B-CF31-4732-A57E-8AD16191A8B7}" sibTransId="{BE11E53B-7E34-4504-A9BD-A653FE6F57C6}"/>
    <dgm:cxn modelId="{91D3405E-ACB5-4B2F-9591-EEA8ADAB4F63}" type="presOf" srcId="{841B0D4B-3CD7-4A1B-ABA8-E33229CA4313}" destId="{95F7C005-9344-45BB-961B-1E1BE014BCA7}" srcOrd="1" destOrd="0" presId="urn:microsoft.com/office/officeart/2005/8/layout/target3"/>
    <dgm:cxn modelId="{CFA0E8DA-843F-41B2-9960-52D1D1C77AA8}" type="presOf" srcId="{841B0D4B-3CD7-4A1B-ABA8-E33229CA4313}" destId="{B0731559-7FCF-4A1F-941B-708AC8577208}" srcOrd="0" destOrd="0" presId="urn:microsoft.com/office/officeart/2005/8/layout/target3"/>
    <dgm:cxn modelId="{E0AB2148-23C1-4350-9A8F-319BAA6E5E75}" type="presParOf" srcId="{A7D7C25F-8F75-427F-9F9E-A529C9F4E0C3}" destId="{EDE1A18A-176A-4ADC-9CB4-5516B4299F0A}" srcOrd="0" destOrd="0" presId="urn:microsoft.com/office/officeart/2005/8/layout/target3"/>
    <dgm:cxn modelId="{6AA2DF72-0EEA-4832-BDC9-7CE37774898B}" type="presParOf" srcId="{A7D7C25F-8F75-427F-9F9E-A529C9F4E0C3}" destId="{A9A6BF2E-0B0B-4C64-AB5C-BA93DC8274B2}" srcOrd="1" destOrd="0" presId="urn:microsoft.com/office/officeart/2005/8/layout/target3"/>
    <dgm:cxn modelId="{73F8724D-4C12-401A-A60A-B65E8288C7C7}" type="presParOf" srcId="{A7D7C25F-8F75-427F-9F9E-A529C9F4E0C3}" destId="{B0731559-7FCF-4A1F-941B-708AC8577208}" srcOrd="2" destOrd="0" presId="urn:microsoft.com/office/officeart/2005/8/layout/target3"/>
    <dgm:cxn modelId="{323C3B60-06E3-4C88-B1A4-A6B98CE55867}" type="presParOf" srcId="{A7D7C25F-8F75-427F-9F9E-A529C9F4E0C3}" destId="{95F7C005-9344-45BB-961B-1E1BE014BCA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B357B-229F-498C-ABE3-AE927779039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B1594E-8365-44C2-AA45-1D40D3417688}">
      <dgm:prSet custT="1"/>
      <dgm:spPr/>
      <dgm:t>
        <a:bodyPr/>
        <a:lstStyle/>
        <a:p>
          <a:pPr rtl="0"/>
          <a:endParaRPr lang="en-GB" sz="2800" b="1" dirty="0" smtClean="0"/>
        </a:p>
      </dgm:t>
    </dgm:pt>
    <dgm:pt modelId="{C1EA3D00-9E6C-4F61-8946-F4424D61A760}" type="parTrans" cxnId="{24D49623-D2CA-404B-9A87-D8EC7B6DC7E8}">
      <dgm:prSet/>
      <dgm:spPr/>
      <dgm:t>
        <a:bodyPr/>
        <a:lstStyle/>
        <a:p>
          <a:endParaRPr lang="en-GB"/>
        </a:p>
      </dgm:t>
    </dgm:pt>
    <dgm:pt modelId="{6CC047D6-D81F-465A-B87E-9E3DDAED747E}" type="sibTrans" cxnId="{24D49623-D2CA-404B-9A87-D8EC7B6DC7E8}">
      <dgm:prSet/>
      <dgm:spPr/>
      <dgm:t>
        <a:bodyPr/>
        <a:lstStyle/>
        <a:p>
          <a:endParaRPr lang="en-GB"/>
        </a:p>
      </dgm:t>
    </dgm:pt>
    <dgm:pt modelId="{752A798A-9858-4A91-8541-63A04F7C427C}">
      <dgm:prSet custT="1"/>
      <dgm:spPr/>
      <dgm:t>
        <a:bodyPr/>
        <a:lstStyle/>
        <a:p>
          <a:pPr rtl="0"/>
          <a:r>
            <a:rPr lang="en-GB" sz="2400" b="1" dirty="0" smtClean="0"/>
            <a:t>Direct sale of content  </a:t>
          </a:r>
        </a:p>
      </dgm:t>
    </dgm:pt>
    <dgm:pt modelId="{8E34F08B-84B0-484E-A199-E4B6A29D52DD}" type="parTrans" cxnId="{5F48229E-FE68-4118-9BD4-F61C8AF3EE3D}">
      <dgm:prSet/>
      <dgm:spPr/>
      <dgm:t>
        <a:bodyPr/>
        <a:lstStyle/>
        <a:p>
          <a:endParaRPr lang="en-GB"/>
        </a:p>
      </dgm:t>
    </dgm:pt>
    <dgm:pt modelId="{0D6F4429-A9D5-45E4-A291-4E64FA7AFFB0}" type="sibTrans" cxnId="{5F48229E-FE68-4118-9BD4-F61C8AF3EE3D}">
      <dgm:prSet/>
      <dgm:spPr/>
      <dgm:t>
        <a:bodyPr/>
        <a:lstStyle/>
        <a:p>
          <a:endParaRPr lang="en-GB"/>
        </a:p>
      </dgm:t>
    </dgm:pt>
    <dgm:pt modelId="{C4A36CB4-E0CE-446F-A4E4-3A7BC5CFA6FD}">
      <dgm:prSet custT="1"/>
      <dgm:spPr/>
      <dgm:t>
        <a:bodyPr/>
        <a:lstStyle/>
        <a:p>
          <a:pPr rtl="0"/>
          <a:r>
            <a:rPr lang="en-GB" sz="2400" b="1" dirty="0" smtClean="0"/>
            <a:t>Content Monetizing to websites </a:t>
          </a:r>
        </a:p>
      </dgm:t>
    </dgm:pt>
    <dgm:pt modelId="{64C48618-07CB-4892-95C9-6DA9D3AA75D3}" type="parTrans" cxnId="{5B41D021-52E2-410B-B455-89588CACE939}">
      <dgm:prSet/>
      <dgm:spPr/>
      <dgm:t>
        <a:bodyPr/>
        <a:lstStyle/>
        <a:p>
          <a:endParaRPr lang="en-GB"/>
        </a:p>
      </dgm:t>
    </dgm:pt>
    <dgm:pt modelId="{95DBE1AC-DFD4-46F8-A469-D481C3FD0652}" type="sibTrans" cxnId="{5B41D021-52E2-410B-B455-89588CACE939}">
      <dgm:prSet/>
      <dgm:spPr/>
      <dgm:t>
        <a:bodyPr/>
        <a:lstStyle/>
        <a:p>
          <a:endParaRPr lang="en-GB"/>
        </a:p>
      </dgm:t>
    </dgm:pt>
    <dgm:pt modelId="{0B697D2D-BFC5-499D-A052-F8AEFA973598}">
      <dgm:prSet custT="1"/>
      <dgm:spPr/>
      <dgm:t>
        <a:bodyPr/>
        <a:lstStyle/>
        <a:p>
          <a:pPr rtl="0"/>
          <a:r>
            <a:rPr lang="en-GB" sz="2400" b="1" dirty="0" smtClean="0"/>
            <a:t>Content marketing  </a:t>
          </a:r>
          <a:r>
            <a:rPr lang="en-GB" sz="2800" b="1" dirty="0" smtClean="0"/>
            <a:t>   </a:t>
          </a:r>
        </a:p>
      </dgm:t>
    </dgm:pt>
    <dgm:pt modelId="{BE076182-D9BC-46A0-8CEB-CCBA81584E28}" type="parTrans" cxnId="{B97194AD-04CD-4F08-8BA1-9C99A6E8024B}">
      <dgm:prSet/>
      <dgm:spPr/>
      <dgm:t>
        <a:bodyPr/>
        <a:lstStyle/>
        <a:p>
          <a:endParaRPr lang="en-GB"/>
        </a:p>
      </dgm:t>
    </dgm:pt>
    <dgm:pt modelId="{3D113AA2-E32C-4765-96E9-0C62B100C074}" type="sibTrans" cxnId="{B97194AD-04CD-4F08-8BA1-9C99A6E8024B}">
      <dgm:prSet/>
      <dgm:spPr/>
      <dgm:t>
        <a:bodyPr/>
        <a:lstStyle/>
        <a:p>
          <a:endParaRPr lang="en-GB"/>
        </a:p>
      </dgm:t>
    </dgm:pt>
    <dgm:pt modelId="{EF4686D3-9CDC-40E9-BE6E-B6E1661EBE3C}">
      <dgm:prSet custT="1"/>
      <dgm:spPr/>
      <dgm:t>
        <a:bodyPr/>
        <a:lstStyle/>
        <a:p>
          <a:pPr rtl="0"/>
          <a:endParaRPr lang="en-GB" sz="2400" b="1" dirty="0" smtClean="0"/>
        </a:p>
      </dgm:t>
    </dgm:pt>
    <dgm:pt modelId="{F81DD5A7-17F0-4E5E-B2A1-A45B83FD65E4}" type="parTrans" cxnId="{D0BF9ECC-643C-4D69-A718-3EB1039E0AC6}">
      <dgm:prSet/>
      <dgm:spPr/>
      <dgm:t>
        <a:bodyPr/>
        <a:lstStyle/>
        <a:p>
          <a:endParaRPr lang="en-GB"/>
        </a:p>
      </dgm:t>
    </dgm:pt>
    <dgm:pt modelId="{83AB42CC-C975-45E6-B20F-2C4FD781F5FF}" type="sibTrans" cxnId="{D0BF9ECC-643C-4D69-A718-3EB1039E0AC6}">
      <dgm:prSet/>
      <dgm:spPr/>
      <dgm:t>
        <a:bodyPr/>
        <a:lstStyle/>
        <a:p>
          <a:endParaRPr lang="en-GB"/>
        </a:p>
      </dgm:t>
    </dgm:pt>
    <dgm:pt modelId="{71A4A93A-5662-451E-8DBE-902F585066F6}">
      <dgm:prSet custT="1"/>
      <dgm:spPr/>
      <dgm:t>
        <a:bodyPr/>
        <a:lstStyle/>
        <a:p>
          <a:pPr rtl="0"/>
          <a:r>
            <a:rPr lang="en-GB" sz="2400" b="1" dirty="0" smtClean="0"/>
            <a:t>Subscription  services</a:t>
          </a:r>
        </a:p>
      </dgm:t>
    </dgm:pt>
    <dgm:pt modelId="{D417D45D-0CC9-4FDA-83B0-29ACF15A87A9}" type="parTrans" cxnId="{5D0C1089-2D23-47F6-9F17-83106FF1941B}">
      <dgm:prSet/>
      <dgm:spPr/>
      <dgm:t>
        <a:bodyPr/>
        <a:lstStyle/>
        <a:p>
          <a:endParaRPr lang="en-GB"/>
        </a:p>
      </dgm:t>
    </dgm:pt>
    <dgm:pt modelId="{C9F3FA0E-BD84-4DA3-B99D-A31D4ED401B8}" type="sibTrans" cxnId="{5D0C1089-2D23-47F6-9F17-83106FF1941B}">
      <dgm:prSet/>
      <dgm:spPr/>
      <dgm:t>
        <a:bodyPr/>
        <a:lstStyle/>
        <a:p>
          <a:endParaRPr lang="en-GB"/>
        </a:p>
      </dgm:t>
    </dgm:pt>
    <dgm:pt modelId="{56BD932F-A09C-48E0-A848-D60196B5FE3B}">
      <dgm:prSet custT="1"/>
      <dgm:spPr/>
      <dgm:t>
        <a:bodyPr/>
        <a:lstStyle/>
        <a:p>
          <a:pPr rtl="0"/>
          <a:r>
            <a:rPr lang="en-GB" sz="2400" b="1" dirty="0" smtClean="0"/>
            <a:t>Third party advertising…….</a:t>
          </a:r>
        </a:p>
      </dgm:t>
    </dgm:pt>
    <dgm:pt modelId="{1D892F67-4ADB-4007-BBBF-527DFAA132AB}" type="parTrans" cxnId="{61557139-D5EC-4422-A107-2EA3BD5DE702}">
      <dgm:prSet/>
      <dgm:spPr/>
      <dgm:t>
        <a:bodyPr/>
        <a:lstStyle/>
        <a:p>
          <a:endParaRPr lang="en-GB"/>
        </a:p>
      </dgm:t>
    </dgm:pt>
    <dgm:pt modelId="{29FF630E-79E9-4033-B4E2-F922D5EE2D1F}" type="sibTrans" cxnId="{61557139-D5EC-4422-A107-2EA3BD5DE702}">
      <dgm:prSet/>
      <dgm:spPr/>
      <dgm:t>
        <a:bodyPr/>
        <a:lstStyle/>
        <a:p>
          <a:endParaRPr lang="en-GB"/>
        </a:p>
      </dgm:t>
    </dgm:pt>
    <dgm:pt modelId="{17C85563-3980-43EE-8BD5-FD46F059D0E4}">
      <dgm:prSet custT="1"/>
      <dgm:spPr/>
      <dgm:t>
        <a:bodyPr/>
        <a:lstStyle/>
        <a:p>
          <a:pPr rtl="0"/>
          <a:r>
            <a:rPr lang="en-GB" sz="2400" b="1" dirty="0" smtClean="0"/>
            <a:t>and many others</a:t>
          </a:r>
        </a:p>
      </dgm:t>
    </dgm:pt>
    <dgm:pt modelId="{AE8D16BF-EEA2-48D9-AA3F-F48E61B1EFEF}" type="parTrans" cxnId="{E01506E9-04F3-42FE-98A3-194617C83643}">
      <dgm:prSet/>
      <dgm:spPr/>
      <dgm:t>
        <a:bodyPr/>
        <a:lstStyle/>
        <a:p>
          <a:endParaRPr lang="en-GB"/>
        </a:p>
      </dgm:t>
    </dgm:pt>
    <dgm:pt modelId="{B46AE058-4CBF-4182-9B42-BF58AC6F670E}" type="sibTrans" cxnId="{E01506E9-04F3-42FE-98A3-194617C83643}">
      <dgm:prSet/>
      <dgm:spPr/>
      <dgm:t>
        <a:bodyPr/>
        <a:lstStyle/>
        <a:p>
          <a:endParaRPr lang="en-GB"/>
        </a:p>
      </dgm:t>
    </dgm:pt>
    <dgm:pt modelId="{A7C38E91-DEDE-43E7-95E5-48AB619CE355}">
      <dgm:prSet custT="1"/>
      <dgm:spPr/>
      <dgm:t>
        <a:bodyPr/>
        <a:lstStyle/>
        <a:p>
          <a:pPr rtl="0"/>
          <a:r>
            <a:rPr lang="en-GB" sz="2400" b="1" dirty="0" smtClean="0"/>
            <a:t>Full length movies</a:t>
          </a:r>
        </a:p>
      </dgm:t>
    </dgm:pt>
    <dgm:pt modelId="{6515F236-1917-4E2D-8D36-919E88373CB4}" type="parTrans" cxnId="{206ABBC8-A0CC-4F22-8E23-B3E26F47E5BB}">
      <dgm:prSet/>
      <dgm:spPr/>
      <dgm:t>
        <a:bodyPr/>
        <a:lstStyle/>
        <a:p>
          <a:endParaRPr lang="en-GB"/>
        </a:p>
      </dgm:t>
    </dgm:pt>
    <dgm:pt modelId="{8E154031-F104-47DC-AE7C-7552F75AFC03}" type="sibTrans" cxnId="{206ABBC8-A0CC-4F22-8E23-B3E26F47E5BB}">
      <dgm:prSet/>
      <dgm:spPr/>
      <dgm:t>
        <a:bodyPr/>
        <a:lstStyle/>
        <a:p>
          <a:endParaRPr lang="en-GB"/>
        </a:p>
      </dgm:t>
    </dgm:pt>
    <dgm:pt modelId="{5F8FDC6D-800D-4F09-899E-14293AFCD9F6}" type="pres">
      <dgm:prSet presAssocID="{4FFB357B-229F-498C-ABE3-AE927779039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F55346-5413-4284-AAC4-38CF322DDDBE}" type="pres">
      <dgm:prSet presAssocID="{11B1594E-8365-44C2-AA45-1D40D3417688}" presName="circ1" presStyleLbl="vennNode1" presStyleIdx="0" presStyleCnt="2"/>
      <dgm:spPr/>
      <dgm:t>
        <a:bodyPr/>
        <a:lstStyle/>
        <a:p>
          <a:endParaRPr lang="en-GB"/>
        </a:p>
      </dgm:t>
    </dgm:pt>
    <dgm:pt modelId="{7483766C-1706-4712-B5D4-504955294B8A}" type="pres">
      <dgm:prSet presAssocID="{11B1594E-8365-44C2-AA45-1D40D34176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75162B-3E7D-4B43-B710-4E34030F9E70}" type="pres">
      <dgm:prSet presAssocID="{EF4686D3-9CDC-40E9-BE6E-B6E1661EBE3C}" presName="circ2" presStyleLbl="vennNode1" presStyleIdx="1" presStyleCnt="2"/>
      <dgm:spPr/>
      <dgm:t>
        <a:bodyPr/>
        <a:lstStyle/>
        <a:p>
          <a:endParaRPr lang="en-GB"/>
        </a:p>
      </dgm:t>
    </dgm:pt>
    <dgm:pt modelId="{E07D3556-A574-4FDE-8627-F375BD855A3E}" type="pres">
      <dgm:prSet presAssocID="{EF4686D3-9CDC-40E9-BE6E-B6E1661EBE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DB109F-D51C-41FE-A38D-81178E01F441}" type="presOf" srcId="{752A798A-9858-4A91-8541-63A04F7C427C}" destId="{7483766C-1706-4712-B5D4-504955294B8A}" srcOrd="1" destOrd="1" presId="urn:microsoft.com/office/officeart/2005/8/layout/venn1"/>
    <dgm:cxn modelId="{B97194AD-04CD-4F08-8BA1-9C99A6E8024B}" srcId="{11B1594E-8365-44C2-AA45-1D40D3417688}" destId="{0B697D2D-BFC5-499D-A052-F8AEFA973598}" srcOrd="2" destOrd="0" parTransId="{BE076182-D9BC-46A0-8CEB-CCBA81584E28}" sibTransId="{3D113AA2-E32C-4765-96E9-0C62B100C074}"/>
    <dgm:cxn modelId="{52C77A52-ABD6-412F-A845-C4F1499D0330}" type="presOf" srcId="{752A798A-9858-4A91-8541-63A04F7C427C}" destId="{82F55346-5413-4284-AAC4-38CF322DDDBE}" srcOrd="0" destOrd="1" presId="urn:microsoft.com/office/officeart/2005/8/layout/venn1"/>
    <dgm:cxn modelId="{61557139-D5EC-4422-A107-2EA3BD5DE702}" srcId="{EF4686D3-9CDC-40E9-BE6E-B6E1661EBE3C}" destId="{56BD932F-A09C-48E0-A848-D60196B5FE3B}" srcOrd="2" destOrd="0" parTransId="{1D892F67-4ADB-4007-BBBF-527DFAA132AB}" sibTransId="{29FF630E-79E9-4033-B4E2-F922D5EE2D1F}"/>
    <dgm:cxn modelId="{4EE87538-114D-4296-9006-4F563DE6969B}" type="presOf" srcId="{17C85563-3980-43EE-8BD5-FD46F059D0E4}" destId="{E07D3556-A574-4FDE-8627-F375BD855A3E}" srcOrd="1" destOrd="4" presId="urn:microsoft.com/office/officeart/2005/8/layout/venn1"/>
    <dgm:cxn modelId="{7CDC36A8-48D2-48F5-844F-F499E3513C2A}" type="presOf" srcId="{C4A36CB4-E0CE-446F-A4E4-3A7BC5CFA6FD}" destId="{82F55346-5413-4284-AAC4-38CF322DDDBE}" srcOrd="0" destOrd="2" presId="urn:microsoft.com/office/officeart/2005/8/layout/venn1"/>
    <dgm:cxn modelId="{65818920-BAF7-4E85-943A-9C8AC2A3D7B6}" type="presOf" srcId="{71A4A93A-5662-451E-8DBE-902F585066F6}" destId="{E07D3556-A574-4FDE-8627-F375BD855A3E}" srcOrd="1" destOrd="1" presId="urn:microsoft.com/office/officeart/2005/8/layout/venn1"/>
    <dgm:cxn modelId="{5908B02D-22C3-443D-8390-0A98792F77C8}" type="presOf" srcId="{EF4686D3-9CDC-40E9-BE6E-B6E1661EBE3C}" destId="{E07D3556-A574-4FDE-8627-F375BD855A3E}" srcOrd="1" destOrd="0" presId="urn:microsoft.com/office/officeart/2005/8/layout/venn1"/>
    <dgm:cxn modelId="{A9C9E655-B58A-4271-A05E-9715F0998559}" type="presOf" srcId="{56BD932F-A09C-48E0-A848-D60196B5FE3B}" destId="{E07D3556-A574-4FDE-8627-F375BD855A3E}" srcOrd="1" destOrd="3" presId="urn:microsoft.com/office/officeart/2005/8/layout/venn1"/>
    <dgm:cxn modelId="{88861BA1-D59E-4576-AE60-8278920E118B}" type="presOf" srcId="{11B1594E-8365-44C2-AA45-1D40D3417688}" destId="{82F55346-5413-4284-AAC4-38CF322DDDBE}" srcOrd="0" destOrd="0" presId="urn:microsoft.com/office/officeart/2005/8/layout/venn1"/>
    <dgm:cxn modelId="{0B1243A0-7BB2-4847-BBBA-48603D95B949}" type="presOf" srcId="{56BD932F-A09C-48E0-A848-D60196B5FE3B}" destId="{E275162B-3E7D-4B43-B710-4E34030F9E70}" srcOrd="0" destOrd="3" presId="urn:microsoft.com/office/officeart/2005/8/layout/venn1"/>
    <dgm:cxn modelId="{206ABBC8-A0CC-4F22-8E23-B3E26F47E5BB}" srcId="{EF4686D3-9CDC-40E9-BE6E-B6E1661EBE3C}" destId="{A7C38E91-DEDE-43E7-95E5-48AB619CE355}" srcOrd="1" destOrd="0" parTransId="{6515F236-1917-4E2D-8D36-919E88373CB4}" sibTransId="{8E154031-F104-47DC-AE7C-7552F75AFC03}"/>
    <dgm:cxn modelId="{D0BF9ECC-643C-4D69-A718-3EB1039E0AC6}" srcId="{4FFB357B-229F-498C-ABE3-AE9277790397}" destId="{EF4686D3-9CDC-40E9-BE6E-B6E1661EBE3C}" srcOrd="1" destOrd="0" parTransId="{F81DD5A7-17F0-4E5E-B2A1-A45B83FD65E4}" sibTransId="{83AB42CC-C975-45E6-B20F-2C4FD781F5FF}"/>
    <dgm:cxn modelId="{80BBB7F0-F33B-44DE-8800-05E7527E3692}" type="presOf" srcId="{11B1594E-8365-44C2-AA45-1D40D3417688}" destId="{7483766C-1706-4712-B5D4-504955294B8A}" srcOrd="1" destOrd="0" presId="urn:microsoft.com/office/officeart/2005/8/layout/venn1"/>
    <dgm:cxn modelId="{54BAE600-BD39-41C5-9BE7-5DBD62EDF408}" type="presOf" srcId="{71A4A93A-5662-451E-8DBE-902F585066F6}" destId="{E275162B-3E7D-4B43-B710-4E34030F9E70}" srcOrd="0" destOrd="1" presId="urn:microsoft.com/office/officeart/2005/8/layout/venn1"/>
    <dgm:cxn modelId="{24D49623-D2CA-404B-9A87-D8EC7B6DC7E8}" srcId="{4FFB357B-229F-498C-ABE3-AE9277790397}" destId="{11B1594E-8365-44C2-AA45-1D40D3417688}" srcOrd="0" destOrd="0" parTransId="{C1EA3D00-9E6C-4F61-8946-F4424D61A760}" sibTransId="{6CC047D6-D81F-465A-B87E-9E3DDAED747E}"/>
    <dgm:cxn modelId="{5B41D021-52E2-410B-B455-89588CACE939}" srcId="{11B1594E-8365-44C2-AA45-1D40D3417688}" destId="{C4A36CB4-E0CE-446F-A4E4-3A7BC5CFA6FD}" srcOrd="1" destOrd="0" parTransId="{64C48618-07CB-4892-95C9-6DA9D3AA75D3}" sibTransId="{95DBE1AC-DFD4-46F8-A469-D481C3FD0652}"/>
    <dgm:cxn modelId="{3A6FFDBB-EB87-4F44-AD1C-243632A7285C}" type="presOf" srcId="{C4A36CB4-E0CE-446F-A4E4-3A7BC5CFA6FD}" destId="{7483766C-1706-4712-B5D4-504955294B8A}" srcOrd="1" destOrd="2" presId="urn:microsoft.com/office/officeart/2005/8/layout/venn1"/>
    <dgm:cxn modelId="{7BC995F9-1832-456D-9A07-115E26FE2BF3}" type="presOf" srcId="{0B697D2D-BFC5-499D-A052-F8AEFA973598}" destId="{82F55346-5413-4284-AAC4-38CF322DDDBE}" srcOrd="0" destOrd="3" presId="urn:microsoft.com/office/officeart/2005/8/layout/venn1"/>
    <dgm:cxn modelId="{CD7B041C-41B0-4CE4-B5CA-3008795343BF}" type="presOf" srcId="{EF4686D3-9CDC-40E9-BE6E-B6E1661EBE3C}" destId="{E275162B-3E7D-4B43-B710-4E34030F9E70}" srcOrd="0" destOrd="0" presId="urn:microsoft.com/office/officeart/2005/8/layout/venn1"/>
    <dgm:cxn modelId="{60A76B73-06E0-43D9-BEFC-D8C5D01D973E}" type="presOf" srcId="{17C85563-3980-43EE-8BD5-FD46F059D0E4}" destId="{E275162B-3E7D-4B43-B710-4E34030F9E70}" srcOrd="0" destOrd="4" presId="urn:microsoft.com/office/officeart/2005/8/layout/venn1"/>
    <dgm:cxn modelId="{022ADBCF-0E02-4D8E-85F6-8683C2DB7160}" type="presOf" srcId="{A7C38E91-DEDE-43E7-95E5-48AB619CE355}" destId="{E275162B-3E7D-4B43-B710-4E34030F9E70}" srcOrd="0" destOrd="2" presId="urn:microsoft.com/office/officeart/2005/8/layout/venn1"/>
    <dgm:cxn modelId="{E01506E9-04F3-42FE-98A3-194617C83643}" srcId="{EF4686D3-9CDC-40E9-BE6E-B6E1661EBE3C}" destId="{17C85563-3980-43EE-8BD5-FD46F059D0E4}" srcOrd="3" destOrd="0" parTransId="{AE8D16BF-EEA2-48D9-AA3F-F48E61B1EFEF}" sibTransId="{B46AE058-4CBF-4182-9B42-BF58AC6F670E}"/>
    <dgm:cxn modelId="{5D0C1089-2D23-47F6-9F17-83106FF1941B}" srcId="{EF4686D3-9CDC-40E9-BE6E-B6E1661EBE3C}" destId="{71A4A93A-5662-451E-8DBE-902F585066F6}" srcOrd="0" destOrd="0" parTransId="{D417D45D-0CC9-4FDA-83B0-29ACF15A87A9}" sibTransId="{C9F3FA0E-BD84-4DA3-B99D-A31D4ED401B8}"/>
    <dgm:cxn modelId="{5F48229E-FE68-4118-9BD4-F61C8AF3EE3D}" srcId="{11B1594E-8365-44C2-AA45-1D40D3417688}" destId="{752A798A-9858-4A91-8541-63A04F7C427C}" srcOrd="0" destOrd="0" parTransId="{8E34F08B-84B0-484E-A199-E4B6A29D52DD}" sibTransId="{0D6F4429-A9D5-45E4-A291-4E64FA7AFFB0}"/>
    <dgm:cxn modelId="{B48646C0-533D-4EBA-B141-F6696CD15BF3}" type="presOf" srcId="{4FFB357B-229F-498C-ABE3-AE9277790397}" destId="{5F8FDC6D-800D-4F09-899E-14293AFCD9F6}" srcOrd="0" destOrd="0" presId="urn:microsoft.com/office/officeart/2005/8/layout/venn1"/>
    <dgm:cxn modelId="{CCBCF408-D7FF-4E59-8892-3D783513A3E9}" type="presOf" srcId="{0B697D2D-BFC5-499D-A052-F8AEFA973598}" destId="{7483766C-1706-4712-B5D4-504955294B8A}" srcOrd="1" destOrd="3" presId="urn:microsoft.com/office/officeart/2005/8/layout/venn1"/>
    <dgm:cxn modelId="{C3AED754-8002-401B-B0E1-8A8ED055B0D6}" type="presOf" srcId="{A7C38E91-DEDE-43E7-95E5-48AB619CE355}" destId="{E07D3556-A574-4FDE-8627-F375BD855A3E}" srcOrd="1" destOrd="2" presId="urn:microsoft.com/office/officeart/2005/8/layout/venn1"/>
    <dgm:cxn modelId="{64354E19-2511-48B4-A214-D15FBF91A0B8}" type="presParOf" srcId="{5F8FDC6D-800D-4F09-899E-14293AFCD9F6}" destId="{82F55346-5413-4284-AAC4-38CF322DDDBE}" srcOrd="0" destOrd="0" presId="urn:microsoft.com/office/officeart/2005/8/layout/venn1"/>
    <dgm:cxn modelId="{53A395F9-487E-43D8-8828-F906EA214B13}" type="presParOf" srcId="{5F8FDC6D-800D-4F09-899E-14293AFCD9F6}" destId="{7483766C-1706-4712-B5D4-504955294B8A}" srcOrd="1" destOrd="0" presId="urn:microsoft.com/office/officeart/2005/8/layout/venn1"/>
    <dgm:cxn modelId="{21746AE6-E74B-4377-BA06-43623F2420C9}" type="presParOf" srcId="{5F8FDC6D-800D-4F09-899E-14293AFCD9F6}" destId="{E275162B-3E7D-4B43-B710-4E34030F9E70}" srcOrd="2" destOrd="0" presId="urn:microsoft.com/office/officeart/2005/8/layout/venn1"/>
    <dgm:cxn modelId="{555E5499-3FD3-4359-B54E-7D40C99E53F5}" type="presParOf" srcId="{5F8FDC6D-800D-4F09-899E-14293AFCD9F6}" destId="{E07D3556-A574-4FDE-8627-F375BD855A3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BDC2E-6CC4-4561-A0B1-6B2B1BB86F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CEF19B-862F-4028-B3E6-734305360AB1}">
      <dgm:prSet/>
      <dgm:spPr/>
      <dgm:t>
        <a:bodyPr/>
        <a:lstStyle/>
        <a:p>
          <a:pPr rtl="0"/>
          <a:r>
            <a:rPr lang="en-GB" b="1" dirty="0" smtClean="0"/>
            <a:t>Project started - Jan 2016</a:t>
          </a:r>
          <a:endParaRPr lang="en-GB" dirty="0"/>
        </a:p>
      </dgm:t>
    </dgm:pt>
    <dgm:pt modelId="{9B928F81-2CFC-44EA-8C59-CE8A5F7C0564}" type="parTrans" cxnId="{7ABD5693-43A0-4FA2-8382-AC5F5164BBBE}">
      <dgm:prSet/>
      <dgm:spPr/>
      <dgm:t>
        <a:bodyPr/>
        <a:lstStyle/>
        <a:p>
          <a:endParaRPr lang="en-GB"/>
        </a:p>
      </dgm:t>
    </dgm:pt>
    <dgm:pt modelId="{5B81D364-8D8B-44BE-BEF9-FC18FF87B7EB}" type="sibTrans" cxnId="{7ABD5693-43A0-4FA2-8382-AC5F5164BBBE}">
      <dgm:prSet/>
      <dgm:spPr/>
      <dgm:t>
        <a:bodyPr/>
        <a:lstStyle/>
        <a:p>
          <a:endParaRPr lang="en-GB"/>
        </a:p>
      </dgm:t>
    </dgm:pt>
    <dgm:pt modelId="{3B9AD7CD-0F64-4DB9-95FB-62B18330C805}">
      <dgm:prSet/>
      <dgm:spPr/>
      <dgm:t>
        <a:bodyPr/>
        <a:lstStyle/>
        <a:p>
          <a:pPr rtl="0"/>
          <a:r>
            <a:rPr lang="en-GB" b="1" dirty="0" smtClean="0"/>
            <a:t>Burn Rate         - £5000/month  </a:t>
          </a:r>
          <a:endParaRPr lang="en-GB" dirty="0"/>
        </a:p>
      </dgm:t>
    </dgm:pt>
    <dgm:pt modelId="{9D8BADB5-D08B-44C5-81C6-D67CD02AFFAD}" type="parTrans" cxnId="{B76EB228-7C46-4237-B60C-19D9C0F5F370}">
      <dgm:prSet/>
      <dgm:spPr/>
      <dgm:t>
        <a:bodyPr/>
        <a:lstStyle/>
        <a:p>
          <a:endParaRPr lang="en-GB"/>
        </a:p>
      </dgm:t>
    </dgm:pt>
    <dgm:pt modelId="{A4297E38-C21A-41C0-B1CA-D731ECC72F32}" type="sibTrans" cxnId="{B76EB228-7C46-4237-B60C-19D9C0F5F370}">
      <dgm:prSet/>
      <dgm:spPr/>
      <dgm:t>
        <a:bodyPr/>
        <a:lstStyle/>
        <a:p>
          <a:endParaRPr lang="en-GB"/>
        </a:p>
      </dgm:t>
    </dgm:pt>
    <dgm:pt modelId="{0ABF2C32-DD7D-44EE-9C81-DC4CF7516797}">
      <dgm:prSet/>
      <dgm:spPr/>
      <dgm:t>
        <a:bodyPr/>
        <a:lstStyle/>
        <a:p>
          <a:pPr rtl="0"/>
          <a:r>
            <a:rPr lang="en-GB" b="1" dirty="0" smtClean="0"/>
            <a:t>Total spend       ~ £100,000</a:t>
          </a:r>
          <a:endParaRPr lang="en-GB" dirty="0"/>
        </a:p>
      </dgm:t>
    </dgm:pt>
    <dgm:pt modelId="{F14D0408-F062-4F99-BFCF-3B28EECA2129}" type="parTrans" cxnId="{891746C6-D1E6-4A87-89E5-C2AC5D0CE557}">
      <dgm:prSet/>
      <dgm:spPr/>
      <dgm:t>
        <a:bodyPr/>
        <a:lstStyle/>
        <a:p>
          <a:endParaRPr lang="en-GB"/>
        </a:p>
      </dgm:t>
    </dgm:pt>
    <dgm:pt modelId="{48889519-F4C9-4E7C-BF5A-C3E483C64B12}" type="sibTrans" cxnId="{891746C6-D1E6-4A87-89E5-C2AC5D0CE557}">
      <dgm:prSet/>
      <dgm:spPr/>
      <dgm:t>
        <a:bodyPr/>
        <a:lstStyle/>
        <a:p>
          <a:endParaRPr lang="en-GB"/>
        </a:p>
      </dgm:t>
    </dgm:pt>
    <dgm:pt modelId="{047E5CFB-AECD-4B6E-BA8A-A53E3219AD96}">
      <dgm:prSet custT="1"/>
      <dgm:spPr/>
      <dgm:t>
        <a:bodyPr/>
        <a:lstStyle/>
        <a:p>
          <a:pPr rtl="0"/>
          <a:endParaRPr lang="en-GB" sz="2000" dirty="0"/>
        </a:p>
      </dgm:t>
    </dgm:pt>
    <dgm:pt modelId="{997B062F-FDDF-4968-AE6C-337F2263938B}" type="parTrans" cxnId="{498F491B-F8DC-4260-9636-BECA12F53302}">
      <dgm:prSet/>
      <dgm:spPr/>
      <dgm:t>
        <a:bodyPr/>
        <a:lstStyle/>
        <a:p>
          <a:endParaRPr lang="en-GB"/>
        </a:p>
      </dgm:t>
    </dgm:pt>
    <dgm:pt modelId="{692C33B2-A344-4A97-8C95-37E8149708B3}" type="sibTrans" cxnId="{498F491B-F8DC-4260-9636-BECA12F53302}">
      <dgm:prSet/>
      <dgm:spPr/>
      <dgm:t>
        <a:bodyPr/>
        <a:lstStyle/>
        <a:p>
          <a:endParaRPr lang="en-GB"/>
        </a:p>
      </dgm:t>
    </dgm:pt>
    <dgm:pt modelId="{92DB7435-4652-4627-A2BC-E559DF5438B7}">
      <dgm:prSet/>
      <dgm:spPr/>
      <dgm:t>
        <a:bodyPr/>
        <a:lstStyle/>
        <a:p>
          <a:pPr rtl="0"/>
          <a:endParaRPr lang="en-GB" dirty="0"/>
        </a:p>
      </dgm:t>
    </dgm:pt>
    <dgm:pt modelId="{B552A9BB-6D6B-4FFC-BA60-D53F73C34E51}" type="parTrans" cxnId="{C7167FF1-2395-4086-A246-8DDCF10F11EE}">
      <dgm:prSet/>
      <dgm:spPr/>
      <dgm:t>
        <a:bodyPr/>
        <a:lstStyle/>
        <a:p>
          <a:endParaRPr lang="en-GB"/>
        </a:p>
      </dgm:t>
    </dgm:pt>
    <dgm:pt modelId="{F9A01F29-8651-412A-8B96-4F606EAEE2EF}" type="sibTrans" cxnId="{C7167FF1-2395-4086-A246-8DDCF10F11EE}">
      <dgm:prSet/>
      <dgm:spPr/>
      <dgm:t>
        <a:bodyPr/>
        <a:lstStyle/>
        <a:p>
          <a:endParaRPr lang="en-GB"/>
        </a:p>
      </dgm:t>
    </dgm:pt>
    <dgm:pt modelId="{47947C31-1D9A-49E2-BE3C-3693A9F33632}">
      <dgm:prSet/>
      <dgm:spPr/>
      <dgm:t>
        <a:bodyPr/>
        <a:lstStyle/>
        <a:p>
          <a:pPr rtl="0"/>
          <a:endParaRPr lang="en-GB" b="1" dirty="0"/>
        </a:p>
      </dgm:t>
    </dgm:pt>
    <dgm:pt modelId="{BE0671E3-C9F7-4B6A-805D-25597896646D}" type="sibTrans" cxnId="{D40511BD-0C0F-4D92-BB7F-E5F6F31C12E9}">
      <dgm:prSet/>
      <dgm:spPr/>
      <dgm:t>
        <a:bodyPr/>
        <a:lstStyle/>
        <a:p>
          <a:endParaRPr lang="en-GB"/>
        </a:p>
      </dgm:t>
    </dgm:pt>
    <dgm:pt modelId="{4A1CD9D5-F3D9-4CC3-B3F5-145197016B53}" type="parTrans" cxnId="{D40511BD-0C0F-4D92-BB7F-E5F6F31C12E9}">
      <dgm:prSet/>
      <dgm:spPr/>
      <dgm:t>
        <a:bodyPr/>
        <a:lstStyle/>
        <a:p>
          <a:endParaRPr lang="en-GB"/>
        </a:p>
      </dgm:t>
    </dgm:pt>
    <dgm:pt modelId="{85575979-D675-4C55-B9DF-31531D283B09}">
      <dgm:prSet/>
      <dgm:spPr/>
      <dgm:t>
        <a:bodyPr/>
        <a:lstStyle/>
        <a:p>
          <a:pPr rtl="0"/>
          <a:r>
            <a:rPr lang="en-GB" b="1" dirty="0" smtClean="0"/>
            <a:t>Software development (Bangalore)</a:t>
          </a:r>
          <a:endParaRPr lang="en-GB" dirty="0"/>
        </a:p>
      </dgm:t>
    </dgm:pt>
    <dgm:pt modelId="{CBC08EF1-A966-45FA-8310-63878E0D2767}" type="parTrans" cxnId="{D3E08382-8131-4D3C-B63B-B75702F5FF11}">
      <dgm:prSet/>
      <dgm:spPr/>
      <dgm:t>
        <a:bodyPr/>
        <a:lstStyle/>
        <a:p>
          <a:endParaRPr lang="en-GB"/>
        </a:p>
      </dgm:t>
    </dgm:pt>
    <dgm:pt modelId="{4E767609-689F-4B81-8445-5D73F3C619F1}" type="sibTrans" cxnId="{D3E08382-8131-4D3C-B63B-B75702F5FF11}">
      <dgm:prSet/>
      <dgm:spPr/>
      <dgm:t>
        <a:bodyPr/>
        <a:lstStyle/>
        <a:p>
          <a:endParaRPr lang="en-GB"/>
        </a:p>
      </dgm:t>
    </dgm:pt>
    <dgm:pt modelId="{03C1F8EB-C705-4156-9C8D-4DB8F50B9A5A}">
      <dgm:prSet/>
      <dgm:spPr/>
      <dgm:t>
        <a:bodyPr/>
        <a:lstStyle/>
        <a:p>
          <a:pPr rtl="0"/>
          <a:r>
            <a:rPr lang="en-GB" b="1" smtClean="0"/>
            <a:t>Ad Runs ( Facebook, Google, Twitter)</a:t>
          </a:r>
          <a:endParaRPr lang="en-GB" dirty="0"/>
        </a:p>
      </dgm:t>
    </dgm:pt>
    <dgm:pt modelId="{38DBBFE6-E9B4-46B6-9385-98AC0B9ADBCE}" type="parTrans" cxnId="{692E67ED-EF75-4F2D-A9C4-CC5B8A0A4E35}">
      <dgm:prSet/>
      <dgm:spPr/>
      <dgm:t>
        <a:bodyPr/>
        <a:lstStyle/>
        <a:p>
          <a:endParaRPr lang="en-GB"/>
        </a:p>
      </dgm:t>
    </dgm:pt>
    <dgm:pt modelId="{4C80AE7B-FCB5-4DF2-9C67-AA5B81803647}" type="sibTrans" cxnId="{692E67ED-EF75-4F2D-A9C4-CC5B8A0A4E35}">
      <dgm:prSet/>
      <dgm:spPr/>
      <dgm:t>
        <a:bodyPr/>
        <a:lstStyle/>
        <a:p>
          <a:endParaRPr lang="en-GB"/>
        </a:p>
      </dgm:t>
    </dgm:pt>
    <dgm:pt modelId="{D882E975-614B-4A7B-A4B1-10810F8B7379}">
      <dgm:prSet/>
      <dgm:spPr/>
      <dgm:t>
        <a:bodyPr/>
        <a:lstStyle/>
        <a:p>
          <a:pPr rtl="0"/>
          <a:r>
            <a:rPr lang="en-GB" b="1" smtClean="0"/>
            <a:t>Press meet (Kochi, Chennai, Bangalore)</a:t>
          </a:r>
          <a:endParaRPr lang="en-GB" dirty="0"/>
        </a:p>
      </dgm:t>
    </dgm:pt>
    <dgm:pt modelId="{EA1A7FA5-F928-4F22-9994-BDDAA3C73DE5}" type="parTrans" cxnId="{8397FFD3-C25E-489D-9112-4E07B3D96F6D}">
      <dgm:prSet/>
      <dgm:spPr/>
      <dgm:t>
        <a:bodyPr/>
        <a:lstStyle/>
        <a:p>
          <a:endParaRPr lang="en-GB"/>
        </a:p>
      </dgm:t>
    </dgm:pt>
    <dgm:pt modelId="{F493630D-CE2A-4DEF-B813-8714ADA49815}" type="sibTrans" cxnId="{8397FFD3-C25E-489D-9112-4E07B3D96F6D}">
      <dgm:prSet/>
      <dgm:spPr/>
      <dgm:t>
        <a:bodyPr/>
        <a:lstStyle/>
        <a:p>
          <a:endParaRPr lang="en-GB"/>
        </a:p>
      </dgm:t>
    </dgm:pt>
    <dgm:pt modelId="{A759D28C-CB1E-4C29-ABF8-4EB062FE9932}">
      <dgm:prSet/>
      <dgm:spPr/>
      <dgm:t>
        <a:bodyPr/>
        <a:lstStyle/>
        <a:p>
          <a:pPr rtl="0"/>
          <a:r>
            <a:rPr lang="en-GB" b="1" dirty="0" smtClean="0"/>
            <a:t>Angel &amp; Private Investors (K4 </a:t>
          </a:r>
          <a:r>
            <a:rPr lang="en-GB" b="1" dirty="0" err="1" smtClean="0"/>
            <a:t>Socal</a:t>
          </a:r>
          <a:r>
            <a:rPr lang="en-GB" b="1" dirty="0" smtClean="0"/>
            <a:t>, Europe, Hong Kong)</a:t>
          </a:r>
          <a:endParaRPr lang="en-GB" dirty="0"/>
        </a:p>
      </dgm:t>
    </dgm:pt>
    <dgm:pt modelId="{2FEEDDD4-59B5-4F26-A983-98234A2DD3C1}" type="parTrans" cxnId="{F95BDC11-6457-4556-8B1B-C0591AAF5396}">
      <dgm:prSet/>
      <dgm:spPr/>
      <dgm:t>
        <a:bodyPr/>
        <a:lstStyle/>
        <a:p>
          <a:endParaRPr lang="en-GB"/>
        </a:p>
      </dgm:t>
    </dgm:pt>
    <dgm:pt modelId="{985498DA-2056-4817-AAFB-2DE82AC9A2C1}" type="sibTrans" cxnId="{F95BDC11-6457-4556-8B1B-C0591AAF5396}">
      <dgm:prSet/>
      <dgm:spPr/>
      <dgm:t>
        <a:bodyPr/>
        <a:lstStyle/>
        <a:p>
          <a:endParaRPr lang="en-GB"/>
        </a:p>
      </dgm:t>
    </dgm:pt>
    <dgm:pt modelId="{9849C436-5ECF-4EE0-948C-E4C1F1130281}">
      <dgm:prSet/>
      <dgm:spPr/>
      <dgm:t>
        <a:bodyPr/>
        <a:lstStyle/>
        <a:p>
          <a:pPr rtl="0"/>
          <a:r>
            <a:rPr lang="en-GB" b="1" smtClean="0"/>
            <a:t>Direct  member enlisting (Chennai, Bangalore)</a:t>
          </a:r>
          <a:endParaRPr lang="en-GB" dirty="0"/>
        </a:p>
      </dgm:t>
    </dgm:pt>
    <dgm:pt modelId="{BB95AC77-0E96-4AF8-898F-95B4543159AE}" type="parTrans" cxnId="{900EAA14-0E53-404E-91CE-8A7DE88EFEF1}">
      <dgm:prSet/>
      <dgm:spPr/>
      <dgm:t>
        <a:bodyPr/>
        <a:lstStyle/>
        <a:p>
          <a:endParaRPr lang="en-GB"/>
        </a:p>
      </dgm:t>
    </dgm:pt>
    <dgm:pt modelId="{AC55410A-E4C8-4DF9-A1C1-6DE81D09D19E}" type="sibTrans" cxnId="{900EAA14-0E53-404E-91CE-8A7DE88EFEF1}">
      <dgm:prSet/>
      <dgm:spPr/>
      <dgm:t>
        <a:bodyPr/>
        <a:lstStyle/>
        <a:p>
          <a:endParaRPr lang="en-GB"/>
        </a:p>
      </dgm:t>
    </dgm:pt>
    <dgm:pt modelId="{D605AB29-831A-4500-8C73-D1BA3CA05C93}">
      <dgm:prSet/>
      <dgm:spPr/>
      <dgm:t>
        <a:bodyPr/>
        <a:lstStyle/>
        <a:p>
          <a:pPr rtl="0"/>
          <a:r>
            <a:rPr lang="en-GB" b="1" smtClean="0"/>
            <a:t>Print and promotional material</a:t>
          </a:r>
          <a:endParaRPr lang="en-GB" dirty="0"/>
        </a:p>
      </dgm:t>
    </dgm:pt>
    <dgm:pt modelId="{56A40A73-250E-4AE7-995F-C7C3EE1816C1}" type="parTrans" cxnId="{3F9A51BF-0C96-472C-A577-BC0911D23E4D}">
      <dgm:prSet/>
      <dgm:spPr/>
      <dgm:t>
        <a:bodyPr/>
        <a:lstStyle/>
        <a:p>
          <a:endParaRPr lang="en-GB"/>
        </a:p>
      </dgm:t>
    </dgm:pt>
    <dgm:pt modelId="{7E827D89-2B78-4B8D-8297-7751C0AB348D}" type="sibTrans" cxnId="{3F9A51BF-0C96-472C-A577-BC0911D23E4D}">
      <dgm:prSet/>
      <dgm:spPr/>
      <dgm:t>
        <a:bodyPr/>
        <a:lstStyle/>
        <a:p>
          <a:endParaRPr lang="en-GB"/>
        </a:p>
      </dgm:t>
    </dgm:pt>
    <dgm:pt modelId="{3795F3B5-FE84-47E9-970B-47037165EF9D}" type="pres">
      <dgm:prSet presAssocID="{8D3BDC2E-6CC4-4561-A0B1-6B2B1BB86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C243AD-4DFB-41DD-8537-3AFCC5D61747}" type="pres">
      <dgm:prSet presAssocID="{28CEF19B-862F-4028-B3E6-734305360AB1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5AD855-8BC5-402D-A209-DF10069682BC}" type="pres">
      <dgm:prSet presAssocID="{5B81D364-8D8B-44BE-BEF9-FC18FF87B7EB}" presName="spacer" presStyleCnt="0"/>
      <dgm:spPr/>
    </dgm:pt>
    <dgm:pt modelId="{1850946D-46E6-4A86-A458-49D935E08C6F}" type="pres">
      <dgm:prSet presAssocID="{3B9AD7CD-0F64-4DB9-95FB-62B18330C805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2A1D57-AA86-46E4-90AD-BC0B5AB6CFCD}" type="pres">
      <dgm:prSet presAssocID="{A4297E38-C21A-41C0-B1CA-D731ECC72F32}" presName="spacer" presStyleCnt="0"/>
      <dgm:spPr/>
    </dgm:pt>
    <dgm:pt modelId="{4E0B272D-CE16-498C-B537-B294989625AE}" type="pres">
      <dgm:prSet presAssocID="{0ABF2C32-DD7D-44EE-9C81-DC4CF7516797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3E6179-274B-4366-A3EB-23F8142ED81A}" type="pres">
      <dgm:prSet presAssocID="{48889519-F4C9-4E7C-BF5A-C3E483C64B12}" presName="spacer" presStyleCnt="0"/>
      <dgm:spPr/>
    </dgm:pt>
    <dgm:pt modelId="{BD9F0C92-C68D-4629-AB74-D0F7790249CE}" type="pres">
      <dgm:prSet presAssocID="{47947C31-1D9A-49E2-BE3C-3693A9F33632}" presName="parentText" presStyleLbl="node1" presStyleIdx="3" presStyleCnt="11" custLinFactNeighborX="15" custLinFactNeighborY="-792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80011B-FC1D-4B97-B78F-BF3A29C0A918}" type="pres">
      <dgm:prSet presAssocID="{47947C31-1D9A-49E2-BE3C-3693A9F3363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8F7449-A474-4EB9-B38D-BA49A85A0063}" type="pres">
      <dgm:prSet presAssocID="{85575979-D675-4C55-B9DF-31531D283B09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13F615-770D-45C7-B220-0BA7FC6A8915}" type="pres">
      <dgm:prSet presAssocID="{4E767609-689F-4B81-8445-5D73F3C619F1}" presName="spacer" presStyleCnt="0"/>
      <dgm:spPr/>
    </dgm:pt>
    <dgm:pt modelId="{E58E2969-0479-4448-9A12-2F2F9116FA6F}" type="pres">
      <dgm:prSet presAssocID="{03C1F8EB-C705-4156-9C8D-4DB8F50B9A5A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65E2DC-C7FD-44DA-9284-F29C6A622C5C}" type="pres">
      <dgm:prSet presAssocID="{4C80AE7B-FCB5-4DF2-9C67-AA5B81803647}" presName="spacer" presStyleCnt="0"/>
      <dgm:spPr/>
    </dgm:pt>
    <dgm:pt modelId="{AA86EBC2-4896-4DAD-B917-95B7CAB282CB}" type="pres">
      <dgm:prSet presAssocID="{D882E975-614B-4A7B-A4B1-10810F8B7379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91DD9B-68D6-49C9-8489-F52707A57CCA}" type="pres">
      <dgm:prSet presAssocID="{F493630D-CE2A-4DEF-B813-8714ADA49815}" presName="spacer" presStyleCnt="0"/>
      <dgm:spPr/>
    </dgm:pt>
    <dgm:pt modelId="{82B8FA65-F95C-4E31-A7FA-F9A8F4C94A8E}" type="pres">
      <dgm:prSet presAssocID="{A759D28C-CB1E-4C29-ABF8-4EB062FE9932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82518-3A17-4A96-AD14-8BC6ABF41CD8}" type="pres">
      <dgm:prSet presAssocID="{985498DA-2056-4817-AAFB-2DE82AC9A2C1}" presName="spacer" presStyleCnt="0"/>
      <dgm:spPr/>
    </dgm:pt>
    <dgm:pt modelId="{95414B1F-6659-47C2-8FF9-EB78411F73E1}" type="pres">
      <dgm:prSet presAssocID="{9849C436-5ECF-4EE0-948C-E4C1F1130281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6DF266-120C-4492-A3A8-ED1000AF2D07}" type="pres">
      <dgm:prSet presAssocID="{AC55410A-E4C8-4DF9-A1C1-6DE81D09D19E}" presName="spacer" presStyleCnt="0"/>
      <dgm:spPr/>
    </dgm:pt>
    <dgm:pt modelId="{9105309E-5144-4624-A999-04F4FF56722C}" type="pres">
      <dgm:prSet presAssocID="{D605AB29-831A-4500-8C73-D1BA3CA05C93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E141AC-A196-45DB-8063-BF8AF8ABE0C2}" type="pres">
      <dgm:prSet presAssocID="{7E827D89-2B78-4B8D-8297-7751C0AB348D}" presName="spacer" presStyleCnt="0"/>
      <dgm:spPr/>
    </dgm:pt>
    <dgm:pt modelId="{DA3C13F8-4A27-4736-96AB-FAAE70CAA949}" type="pres">
      <dgm:prSet presAssocID="{92DB7435-4652-4627-A2BC-E559DF5438B7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AAB217-524F-40BE-9B86-074F0BB98FCF}" type="presOf" srcId="{047E5CFB-AECD-4B6E-BA8A-A53E3219AD96}" destId="{EC80011B-FC1D-4B97-B78F-BF3A29C0A918}" srcOrd="0" destOrd="0" presId="urn:microsoft.com/office/officeart/2005/8/layout/vList2"/>
    <dgm:cxn modelId="{4FA76C3F-DFA6-44BF-9A48-EC2F46643E96}" type="presOf" srcId="{3B9AD7CD-0F64-4DB9-95FB-62B18330C805}" destId="{1850946D-46E6-4A86-A458-49D935E08C6F}" srcOrd="0" destOrd="0" presId="urn:microsoft.com/office/officeart/2005/8/layout/vList2"/>
    <dgm:cxn modelId="{692E67ED-EF75-4F2D-A9C4-CC5B8A0A4E35}" srcId="{8D3BDC2E-6CC4-4561-A0B1-6B2B1BB86F32}" destId="{03C1F8EB-C705-4156-9C8D-4DB8F50B9A5A}" srcOrd="5" destOrd="0" parTransId="{38DBBFE6-E9B4-46B6-9385-98AC0B9ADBCE}" sibTransId="{4C80AE7B-FCB5-4DF2-9C67-AA5B81803647}"/>
    <dgm:cxn modelId="{B76EB228-7C46-4237-B60C-19D9C0F5F370}" srcId="{8D3BDC2E-6CC4-4561-A0B1-6B2B1BB86F32}" destId="{3B9AD7CD-0F64-4DB9-95FB-62B18330C805}" srcOrd="1" destOrd="0" parTransId="{9D8BADB5-D08B-44C5-81C6-D67CD02AFFAD}" sibTransId="{A4297E38-C21A-41C0-B1CA-D731ECC72F32}"/>
    <dgm:cxn modelId="{18300379-FFCF-48F2-AE1D-50BAE2F491E5}" type="presOf" srcId="{0ABF2C32-DD7D-44EE-9C81-DC4CF7516797}" destId="{4E0B272D-CE16-498C-B537-B294989625AE}" srcOrd="0" destOrd="0" presId="urn:microsoft.com/office/officeart/2005/8/layout/vList2"/>
    <dgm:cxn modelId="{7ABD5693-43A0-4FA2-8382-AC5F5164BBBE}" srcId="{8D3BDC2E-6CC4-4561-A0B1-6B2B1BB86F32}" destId="{28CEF19B-862F-4028-B3E6-734305360AB1}" srcOrd="0" destOrd="0" parTransId="{9B928F81-2CFC-44EA-8C59-CE8A5F7C0564}" sibTransId="{5B81D364-8D8B-44BE-BEF9-FC18FF87B7EB}"/>
    <dgm:cxn modelId="{67078B7B-A97F-4594-8FE3-99F73B1375C6}" type="presOf" srcId="{A759D28C-CB1E-4C29-ABF8-4EB062FE9932}" destId="{82B8FA65-F95C-4E31-A7FA-F9A8F4C94A8E}" srcOrd="0" destOrd="0" presId="urn:microsoft.com/office/officeart/2005/8/layout/vList2"/>
    <dgm:cxn modelId="{C7167FF1-2395-4086-A246-8DDCF10F11EE}" srcId="{8D3BDC2E-6CC4-4561-A0B1-6B2B1BB86F32}" destId="{92DB7435-4652-4627-A2BC-E559DF5438B7}" srcOrd="10" destOrd="0" parTransId="{B552A9BB-6D6B-4FFC-BA60-D53F73C34E51}" sibTransId="{F9A01F29-8651-412A-8B96-4F606EAEE2EF}"/>
    <dgm:cxn modelId="{F95BDC11-6457-4556-8B1B-C0591AAF5396}" srcId="{8D3BDC2E-6CC4-4561-A0B1-6B2B1BB86F32}" destId="{A759D28C-CB1E-4C29-ABF8-4EB062FE9932}" srcOrd="7" destOrd="0" parTransId="{2FEEDDD4-59B5-4F26-A983-98234A2DD3C1}" sibTransId="{985498DA-2056-4817-AAFB-2DE82AC9A2C1}"/>
    <dgm:cxn modelId="{FBF73D4F-BCFB-416B-96D3-2188E4D5815D}" type="presOf" srcId="{D605AB29-831A-4500-8C73-D1BA3CA05C93}" destId="{9105309E-5144-4624-A999-04F4FF56722C}" srcOrd="0" destOrd="0" presId="urn:microsoft.com/office/officeart/2005/8/layout/vList2"/>
    <dgm:cxn modelId="{73BFE6B3-C81D-4135-A6D4-EB10C65F1023}" type="presOf" srcId="{28CEF19B-862F-4028-B3E6-734305360AB1}" destId="{B1C243AD-4DFB-41DD-8537-3AFCC5D61747}" srcOrd="0" destOrd="0" presId="urn:microsoft.com/office/officeart/2005/8/layout/vList2"/>
    <dgm:cxn modelId="{900EAA14-0E53-404E-91CE-8A7DE88EFEF1}" srcId="{8D3BDC2E-6CC4-4561-A0B1-6B2B1BB86F32}" destId="{9849C436-5ECF-4EE0-948C-E4C1F1130281}" srcOrd="8" destOrd="0" parTransId="{BB95AC77-0E96-4AF8-898F-95B4543159AE}" sibTransId="{AC55410A-E4C8-4DF9-A1C1-6DE81D09D19E}"/>
    <dgm:cxn modelId="{FA41AA1F-4F34-4629-8EEA-747A9955B68D}" type="presOf" srcId="{D882E975-614B-4A7B-A4B1-10810F8B7379}" destId="{AA86EBC2-4896-4DAD-B917-95B7CAB282CB}" srcOrd="0" destOrd="0" presId="urn:microsoft.com/office/officeart/2005/8/layout/vList2"/>
    <dgm:cxn modelId="{84788CA4-06CE-4A35-8473-1CFABE99876C}" type="presOf" srcId="{9849C436-5ECF-4EE0-948C-E4C1F1130281}" destId="{95414B1F-6659-47C2-8FF9-EB78411F73E1}" srcOrd="0" destOrd="0" presId="urn:microsoft.com/office/officeart/2005/8/layout/vList2"/>
    <dgm:cxn modelId="{EA66CAF6-C4B4-4AD5-9FA8-8231068B36D7}" type="presOf" srcId="{85575979-D675-4C55-B9DF-31531D283B09}" destId="{EE8F7449-A474-4EB9-B38D-BA49A85A0063}" srcOrd="0" destOrd="0" presId="urn:microsoft.com/office/officeart/2005/8/layout/vList2"/>
    <dgm:cxn modelId="{BC37F4B4-5562-4348-9C2C-A86066D4A6A0}" type="presOf" srcId="{03C1F8EB-C705-4156-9C8D-4DB8F50B9A5A}" destId="{E58E2969-0479-4448-9A12-2F2F9116FA6F}" srcOrd="0" destOrd="0" presId="urn:microsoft.com/office/officeart/2005/8/layout/vList2"/>
    <dgm:cxn modelId="{891746C6-D1E6-4A87-89E5-C2AC5D0CE557}" srcId="{8D3BDC2E-6CC4-4561-A0B1-6B2B1BB86F32}" destId="{0ABF2C32-DD7D-44EE-9C81-DC4CF7516797}" srcOrd="2" destOrd="0" parTransId="{F14D0408-F062-4F99-BFCF-3B28EECA2129}" sibTransId="{48889519-F4C9-4E7C-BF5A-C3E483C64B12}"/>
    <dgm:cxn modelId="{A1537CF5-55CB-4E63-91A4-05C78C468D16}" type="presOf" srcId="{8D3BDC2E-6CC4-4561-A0B1-6B2B1BB86F32}" destId="{3795F3B5-FE84-47E9-970B-47037165EF9D}" srcOrd="0" destOrd="0" presId="urn:microsoft.com/office/officeart/2005/8/layout/vList2"/>
    <dgm:cxn modelId="{3F9A51BF-0C96-472C-A577-BC0911D23E4D}" srcId="{8D3BDC2E-6CC4-4561-A0B1-6B2B1BB86F32}" destId="{D605AB29-831A-4500-8C73-D1BA3CA05C93}" srcOrd="9" destOrd="0" parTransId="{56A40A73-250E-4AE7-995F-C7C3EE1816C1}" sibTransId="{7E827D89-2B78-4B8D-8297-7751C0AB348D}"/>
    <dgm:cxn modelId="{3EC9F34E-BDD3-4383-B06F-44D32457234D}" type="presOf" srcId="{47947C31-1D9A-49E2-BE3C-3693A9F33632}" destId="{BD9F0C92-C68D-4629-AB74-D0F7790249CE}" srcOrd="0" destOrd="0" presId="urn:microsoft.com/office/officeart/2005/8/layout/vList2"/>
    <dgm:cxn modelId="{D40511BD-0C0F-4D92-BB7F-E5F6F31C12E9}" srcId="{8D3BDC2E-6CC4-4561-A0B1-6B2B1BB86F32}" destId="{47947C31-1D9A-49E2-BE3C-3693A9F33632}" srcOrd="3" destOrd="0" parTransId="{4A1CD9D5-F3D9-4CC3-B3F5-145197016B53}" sibTransId="{BE0671E3-C9F7-4B6A-805D-25597896646D}"/>
    <dgm:cxn modelId="{498F491B-F8DC-4260-9636-BECA12F53302}" srcId="{47947C31-1D9A-49E2-BE3C-3693A9F33632}" destId="{047E5CFB-AECD-4B6E-BA8A-A53E3219AD96}" srcOrd="0" destOrd="0" parTransId="{997B062F-FDDF-4968-AE6C-337F2263938B}" sibTransId="{692C33B2-A344-4A97-8C95-37E8149708B3}"/>
    <dgm:cxn modelId="{8397FFD3-C25E-489D-9112-4E07B3D96F6D}" srcId="{8D3BDC2E-6CC4-4561-A0B1-6B2B1BB86F32}" destId="{D882E975-614B-4A7B-A4B1-10810F8B7379}" srcOrd="6" destOrd="0" parTransId="{EA1A7FA5-F928-4F22-9994-BDDAA3C73DE5}" sibTransId="{F493630D-CE2A-4DEF-B813-8714ADA49815}"/>
    <dgm:cxn modelId="{D3E08382-8131-4D3C-B63B-B75702F5FF11}" srcId="{8D3BDC2E-6CC4-4561-A0B1-6B2B1BB86F32}" destId="{85575979-D675-4C55-B9DF-31531D283B09}" srcOrd="4" destOrd="0" parTransId="{CBC08EF1-A966-45FA-8310-63878E0D2767}" sibTransId="{4E767609-689F-4B81-8445-5D73F3C619F1}"/>
    <dgm:cxn modelId="{66C85755-05A3-44EB-84EF-B780D2935EFC}" type="presOf" srcId="{92DB7435-4652-4627-A2BC-E559DF5438B7}" destId="{DA3C13F8-4A27-4736-96AB-FAAE70CAA949}" srcOrd="0" destOrd="0" presId="urn:microsoft.com/office/officeart/2005/8/layout/vList2"/>
    <dgm:cxn modelId="{01036338-E5AA-4715-B183-640AD08997D9}" type="presParOf" srcId="{3795F3B5-FE84-47E9-970B-47037165EF9D}" destId="{B1C243AD-4DFB-41DD-8537-3AFCC5D61747}" srcOrd="0" destOrd="0" presId="urn:microsoft.com/office/officeart/2005/8/layout/vList2"/>
    <dgm:cxn modelId="{92E2F2E1-8909-4483-8EF9-153A8A7CF137}" type="presParOf" srcId="{3795F3B5-FE84-47E9-970B-47037165EF9D}" destId="{3F5AD855-8BC5-402D-A209-DF10069682BC}" srcOrd="1" destOrd="0" presId="urn:microsoft.com/office/officeart/2005/8/layout/vList2"/>
    <dgm:cxn modelId="{417B6DC9-F7BF-4E7D-8B29-CC7C32388AA9}" type="presParOf" srcId="{3795F3B5-FE84-47E9-970B-47037165EF9D}" destId="{1850946D-46E6-4A86-A458-49D935E08C6F}" srcOrd="2" destOrd="0" presId="urn:microsoft.com/office/officeart/2005/8/layout/vList2"/>
    <dgm:cxn modelId="{26DDD51F-3BEB-4F26-A30B-25EC811126BA}" type="presParOf" srcId="{3795F3B5-FE84-47E9-970B-47037165EF9D}" destId="{8F2A1D57-AA86-46E4-90AD-BC0B5AB6CFCD}" srcOrd="3" destOrd="0" presId="urn:microsoft.com/office/officeart/2005/8/layout/vList2"/>
    <dgm:cxn modelId="{E9C1D64E-801F-4D63-98DE-7D35D9BAFF21}" type="presParOf" srcId="{3795F3B5-FE84-47E9-970B-47037165EF9D}" destId="{4E0B272D-CE16-498C-B537-B294989625AE}" srcOrd="4" destOrd="0" presId="urn:microsoft.com/office/officeart/2005/8/layout/vList2"/>
    <dgm:cxn modelId="{25711CD6-C276-40FA-A181-756F706A1D13}" type="presParOf" srcId="{3795F3B5-FE84-47E9-970B-47037165EF9D}" destId="{0E3E6179-274B-4366-A3EB-23F8142ED81A}" srcOrd="5" destOrd="0" presId="urn:microsoft.com/office/officeart/2005/8/layout/vList2"/>
    <dgm:cxn modelId="{8E47DEA0-2116-411F-9BD7-F3B7CBA21D3A}" type="presParOf" srcId="{3795F3B5-FE84-47E9-970B-47037165EF9D}" destId="{BD9F0C92-C68D-4629-AB74-D0F7790249CE}" srcOrd="6" destOrd="0" presId="urn:microsoft.com/office/officeart/2005/8/layout/vList2"/>
    <dgm:cxn modelId="{31D4934E-E748-4B76-98C8-17A758A6AA95}" type="presParOf" srcId="{3795F3B5-FE84-47E9-970B-47037165EF9D}" destId="{EC80011B-FC1D-4B97-B78F-BF3A29C0A918}" srcOrd="7" destOrd="0" presId="urn:microsoft.com/office/officeart/2005/8/layout/vList2"/>
    <dgm:cxn modelId="{5980A8A1-CDA9-4DEE-B57C-78ED13E7F59A}" type="presParOf" srcId="{3795F3B5-FE84-47E9-970B-47037165EF9D}" destId="{EE8F7449-A474-4EB9-B38D-BA49A85A0063}" srcOrd="8" destOrd="0" presId="urn:microsoft.com/office/officeart/2005/8/layout/vList2"/>
    <dgm:cxn modelId="{E3B732F4-9927-4C0E-A278-33777DD47C96}" type="presParOf" srcId="{3795F3B5-FE84-47E9-970B-47037165EF9D}" destId="{3E13F615-770D-45C7-B220-0BA7FC6A8915}" srcOrd="9" destOrd="0" presId="urn:microsoft.com/office/officeart/2005/8/layout/vList2"/>
    <dgm:cxn modelId="{A35BAA8D-7675-41E8-A818-C80E0D4F7717}" type="presParOf" srcId="{3795F3B5-FE84-47E9-970B-47037165EF9D}" destId="{E58E2969-0479-4448-9A12-2F2F9116FA6F}" srcOrd="10" destOrd="0" presId="urn:microsoft.com/office/officeart/2005/8/layout/vList2"/>
    <dgm:cxn modelId="{8AD6BEDD-734A-494A-90EC-B43B99B086F7}" type="presParOf" srcId="{3795F3B5-FE84-47E9-970B-47037165EF9D}" destId="{C965E2DC-C7FD-44DA-9284-F29C6A622C5C}" srcOrd="11" destOrd="0" presId="urn:microsoft.com/office/officeart/2005/8/layout/vList2"/>
    <dgm:cxn modelId="{9F1DDFEE-E0F3-415B-88BE-7696E6B19E20}" type="presParOf" srcId="{3795F3B5-FE84-47E9-970B-47037165EF9D}" destId="{AA86EBC2-4896-4DAD-B917-95B7CAB282CB}" srcOrd="12" destOrd="0" presId="urn:microsoft.com/office/officeart/2005/8/layout/vList2"/>
    <dgm:cxn modelId="{07545CD9-9C53-4719-AC8C-55B0B772DF16}" type="presParOf" srcId="{3795F3B5-FE84-47E9-970B-47037165EF9D}" destId="{CA91DD9B-68D6-49C9-8489-F52707A57CCA}" srcOrd="13" destOrd="0" presId="urn:microsoft.com/office/officeart/2005/8/layout/vList2"/>
    <dgm:cxn modelId="{BC91795F-59C1-4C0C-9B75-AB5620397D18}" type="presParOf" srcId="{3795F3B5-FE84-47E9-970B-47037165EF9D}" destId="{82B8FA65-F95C-4E31-A7FA-F9A8F4C94A8E}" srcOrd="14" destOrd="0" presId="urn:microsoft.com/office/officeart/2005/8/layout/vList2"/>
    <dgm:cxn modelId="{F4FA1CBF-7DED-4434-916B-4E2B7631902F}" type="presParOf" srcId="{3795F3B5-FE84-47E9-970B-47037165EF9D}" destId="{AC582518-3A17-4A96-AD14-8BC6ABF41CD8}" srcOrd="15" destOrd="0" presId="urn:microsoft.com/office/officeart/2005/8/layout/vList2"/>
    <dgm:cxn modelId="{1A700035-F86E-44BC-89E8-EB33CCCE4EBF}" type="presParOf" srcId="{3795F3B5-FE84-47E9-970B-47037165EF9D}" destId="{95414B1F-6659-47C2-8FF9-EB78411F73E1}" srcOrd="16" destOrd="0" presId="urn:microsoft.com/office/officeart/2005/8/layout/vList2"/>
    <dgm:cxn modelId="{BC948057-D210-439E-AEB3-D9016266E3EE}" type="presParOf" srcId="{3795F3B5-FE84-47E9-970B-47037165EF9D}" destId="{536DF266-120C-4492-A3A8-ED1000AF2D07}" srcOrd="17" destOrd="0" presId="urn:microsoft.com/office/officeart/2005/8/layout/vList2"/>
    <dgm:cxn modelId="{0BDD1AA2-117E-4CBF-A08E-14078217A8E8}" type="presParOf" srcId="{3795F3B5-FE84-47E9-970B-47037165EF9D}" destId="{9105309E-5144-4624-A999-04F4FF56722C}" srcOrd="18" destOrd="0" presId="urn:microsoft.com/office/officeart/2005/8/layout/vList2"/>
    <dgm:cxn modelId="{D41D202A-4835-42BB-A51C-8930F66EDD8F}" type="presParOf" srcId="{3795F3B5-FE84-47E9-970B-47037165EF9D}" destId="{B8E141AC-A196-45DB-8063-BF8AF8ABE0C2}" srcOrd="19" destOrd="0" presId="urn:microsoft.com/office/officeart/2005/8/layout/vList2"/>
    <dgm:cxn modelId="{B0D7FB84-7532-42B7-95D8-A4B249BE9654}" type="presParOf" srcId="{3795F3B5-FE84-47E9-970B-47037165EF9D}" destId="{DA3C13F8-4A27-4736-96AB-FAAE70CAA949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E1A18A-176A-4ADC-9CB4-5516B4299F0A}">
      <dsp:nvSpPr>
        <dsp:cNvPr id="0" name=""/>
        <dsp:cNvSpPr/>
      </dsp:nvSpPr>
      <dsp:spPr>
        <a:xfrm>
          <a:off x="0" y="0"/>
          <a:ext cx="1200329" cy="120032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31559-7FCF-4A1F-941B-708AC8577208}">
      <dsp:nvSpPr>
        <dsp:cNvPr id="0" name=""/>
        <dsp:cNvSpPr/>
      </dsp:nvSpPr>
      <dsp:spPr>
        <a:xfrm>
          <a:off x="600164" y="0"/>
          <a:ext cx="4305380" cy="1200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Social Networking platform to Include IOT, AI (devices, robots on internet)</a:t>
          </a:r>
          <a:endParaRPr lang="en-GB" sz="2400" kern="1200" dirty="0"/>
        </a:p>
      </dsp:txBody>
      <dsp:txXfrm>
        <a:off x="600164" y="0"/>
        <a:ext cx="4305380" cy="12003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F55346-5413-4284-AAC4-38CF322DDDBE}">
      <dsp:nvSpPr>
        <dsp:cNvPr id="0" name=""/>
        <dsp:cNvSpPr/>
      </dsp:nvSpPr>
      <dsp:spPr>
        <a:xfrm>
          <a:off x="597711" y="11506"/>
          <a:ext cx="4207456" cy="42074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b="1" kern="1200" dirty="0" smtClean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/>
            <a:t>Direct sale of content 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/>
            <a:t>Content Monetizing to websites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/>
            <a:t>Content marketing  </a:t>
          </a:r>
          <a:r>
            <a:rPr lang="en-GB" sz="2800" b="1" kern="1200" dirty="0" smtClean="0"/>
            <a:t>   </a:t>
          </a:r>
        </a:p>
      </dsp:txBody>
      <dsp:txXfrm>
        <a:off x="1185239" y="507656"/>
        <a:ext cx="2425920" cy="3215157"/>
      </dsp:txXfrm>
    </dsp:sp>
    <dsp:sp modelId="{E275162B-3E7D-4B43-B710-4E34030F9E70}">
      <dsp:nvSpPr>
        <dsp:cNvPr id="0" name=""/>
        <dsp:cNvSpPr/>
      </dsp:nvSpPr>
      <dsp:spPr>
        <a:xfrm>
          <a:off x="3630112" y="11506"/>
          <a:ext cx="4207456" cy="42074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 smtClean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/>
            <a:t>Subscription  services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/>
            <a:t>Full length movies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/>
            <a:t>Third party advertising…….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/>
            <a:t>and many others</a:t>
          </a:r>
        </a:p>
      </dsp:txBody>
      <dsp:txXfrm>
        <a:off x="4824120" y="507656"/>
        <a:ext cx="2425920" cy="32151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C243AD-4DFB-41DD-8537-3AFCC5D61747}">
      <dsp:nvSpPr>
        <dsp:cNvPr id="0" name=""/>
        <dsp:cNvSpPr/>
      </dsp:nvSpPr>
      <dsp:spPr>
        <a:xfrm>
          <a:off x="0" y="13582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Project started - Jan 2016</a:t>
          </a:r>
          <a:endParaRPr lang="en-GB" sz="1600" kern="1200" dirty="0"/>
        </a:p>
      </dsp:txBody>
      <dsp:txXfrm>
        <a:off x="0" y="13582"/>
        <a:ext cx="8690137" cy="383760"/>
      </dsp:txXfrm>
    </dsp:sp>
    <dsp:sp modelId="{1850946D-46E6-4A86-A458-49D935E08C6F}">
      <dsp:nvSpPr>
        <dsp:cNvPr id="0" name=""/>
        <dsp:cNvSpPr/>
      </dsp:nvSpPr>
      <dsp:spPr>
        <a:xfrm>
          <a:off x="0" y="443422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Burn Rate         - £5000/month  </a:t>
          </a:r>
          <a:endParaRPr lang="en-GB" sz="1600" kern="1200" dirty="0"/>
        </a:p>
      </dsp:txBody>
      <dsp:txXfrm>
        <a:off x="0" y="443422"/>
        <a:ext cx="8690137" cy="383760"/>
      </dsp:txXfrm>
    </dsp:sp>
    <dsp:sp modelId="{4E0B272D-CE16-498C-B537-B294989625AE}">
      <dsp:nvSpPr>
        <dsp:cNvPr id="0" name=""/>
        <dsp:cNvSpPr/>
      </dsp:nvSpPr>
      <dsp:spPr>
        <a:xfrm>
          <a:off x="0" y="873263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Total spend       ~ £100,000</a:t>
          </a:r>
          <a:endParaRPr lang="en-GB" sz="1600" kern="1200" dirty="0"/>
        </a:p>
      </dsp:txBody>
      <dsp:txXfrm>
        <a:off x="0" y="873263"/>
        <a:ext cx="8690137" cy="383760"/>
      </dsp:txXfrm>
    </dsp:sp>
    <dsp:sp modelId="{BD9F0C92-C68D-4629-AB74-D0F7790249CE}">
      <dsp:nvSpPr>
        <dsp:cNvPr id="0" name=""/>
        <dsp:cNvSpPr/>
      </dsp:nvSpPr>
      <dsp:spPr>
        <a:xfrm>
          <a:off x="0" y="1282096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/>
        </a:p>
      </dsp:txBody>
      <dsp:txXfrm>
        <a:off x="0" y="1282096"/>
        <a:ext cx="8690137" cy="383760"/>
      </dsp:txXfrm>
    </dsp:sp>
    <dsp:sp modelId="{EC80011B-FC1D-4B97-B78F-BF3A29C0A918}">
      <dsp:nvSpPr>
        <dsp:cNvPr id="0" name=""/>
        <dsp:cNvSpPr/>
      </dsp:nvSpPr>
      <dsp:spPr>
        <a:xfrm>
          <a:off x="0" y="1686863"/>
          <a:ext cx="8690137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91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/>
        </a:p>
      </dsp:txBody>
      <dsp:txXfrm>
        <a:off x="0" y="1686863"/>
        <a:ext cx="8690137" cy="264960"/>
      </dsp:txXfrm>
    </dsp:sp>
    <dsp:sp modelId="{EE8F7449-A474-4EB9-B38D-BA49A85A0063}">
      <dsp:nvSpPr>
        <dsp:cNvPr id="0" name=""/>
        <dsp:cNvSpPr/>
      </dsp:nvSpPr>
      <dsp:spPr>
        <a:xfrm>
          <a:off x="0" y="1951823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Software development (Bangalore)</a:t>
          </a:r>
          <a:endParaRPr lang="en-GB" sz="1600" kern="1200" dirty="0"/>
        </a:p>
      </dsp:txBody>
      <dsp:txXfrm>
        <a:off x="0" y="1951823"/>
        <a:ext cx="8690137" cy="383760"/>
      </dsp:txXfrm>
    </dsp:sp>
    <dsp:sp modelId="{E58E2969-0479-4448-9A12-2F2F9116FA6F}">
      <dsp:nvSpPr>
        <dsp:cNvPr id="0" name=""/>
        <dsp:cNvSpPr/>
      </dsp:nvSpPr>
      <dsp:spPr>
        <a:xfrm>
          <a:off x="0" y="2381663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Ad Runs ( Facebook, Google, Twitter)</a:t>
          </a:r>
          <a:endParaRPr lang="en-GB" sz="1600" kern="1200" dirty="0"/>
        </a:p>
      </dsp:txBody>
      <dsp:txXfrm>
        <a:off x="0" y="2381663"/>
        <a:ext cx="8690137" cy="383760"/>
      </dsp:txXfrm>
    </dsp:sp>
    <dsp:sp modelId="{AA86EBC2-4896-4DAD-B917-95B7CAB282CB}">
      <dsp:nvSpPr>
        <dsp:cNvPr id="0" name=""/>
        <dsp:cNvSpPr/>
      </dsp:nvSpPr>
      <dsp:spPr>
        <a:xfrm>
          <a:off x="0" y="2811503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Press meet (Kochi, Chennai, Bangalore)</a:t>
          </a:r>
          <a:endParaRPr lang="en-GB" sz="1600" kern="1200" dirty="0"/>
        </a:p>
      </dsp:txBody>
      <dsp:txXfrm>
        <a:off x="0" y="2811503"/>
        <a:ext cx="8690137" cy="383760"/>
      </dsp:txXfrm>
    </dsp:sp>
    <dsp:sp modelId="{82B8FA65-F95C-4E31-A7FA-F9A8F4C94A8E}">
      <dsp:nvSpPr>
        <dsp:cNvPr id="0" name=""/>
        <dsp:cNvSpPr/>
      </dsp:nvSpPr>
      <dsp:spPr>
        <a:xfrm>
          <a:off x="0" y="3241343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Angel &amp; Private Investors (K4 </a:t>
          </a:r>
          <a:r>
            <a:rPr lang="en-GB" sz="1600" b="1" kern="1200" dirty="0" err="1" smtClean="0"/>
            <a:t>Socal</a:t>
          </a:r>
          <a:r>
            <a:rPr lang="en-GB" sz="1600" b="1" kern="1200" dirty="0" smtClean="0"/>
            <a:t>, Europe, Hong Kong)</a:t>
          </a:r>
          <a:endParaRPr lang="en-GB" sz="1600" kern="1200" dirty="0"/>
        </a:p>
      </dsp:txBody>
      <dsp:txXfrm>
        <a:off x="0" y="3241343"/>
        <a:ext cx="8690137" cy="383760"/>
      </dsp:txXfrm>
    </dsp:sp>
    <dsp:sp modelId="{95414B1F-6659-47C2-8FF9-EB78411F73E1}">
      <dsp:nvSpPr>
        <dsp:cNvPr id="0" name=""/>
        <dsp:cNvSpPr/>
      </dsp:nvSpPr>
      <dsp:spPr>
        <a:xfrm>
          <a:off x="0" y="3671183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Direct  member enlisting (Chennai, Bangalore)</a:t>
          </a:r>
          <a:endParaRPr lang="en-GB" sz="1600" kern="1200" dirty="0"/>
        </a:p>
      </dsp:txBody>
      <dsp:txXfrm>
        <a:off x="0" y="3671183"/>
        <a:ext cx="8690137" cy="383760"/>
      </dsp:txXfrm>
    </dsp:sp>
    <dsp:sp modelId="{9105309E-5144-4624-A999-04F4FF56722C}">
      <dsp:nvSpPr>
        <dsp:cNvPr id="0" name=""/>
        <dsp:cNvSpPr/>
      </dsp:nvSpPr>
      <dsp:spPr>
        <a:xfrm>
          <a:off x="0" y="4101023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Print and promotional material</a:t>
          </a:r>
          <a:endParaRPr lang="en-GB" sz="1600" kern="1200" dirty="0"/>
        </a:p>
      </dsp:txBody>
      <dsp:txXfrm>
        <a:off x="0" y="4101023"/>
        <a:ext cx="8690137" cy="383760"/>
      </dsp:txXfrm>
    </dsp:sp>
    <dsp:sp modelId="{DA3C13F8-4A27-4736-96AB-FAAE70CAA949}">
      <dsp:nvSpPr>
        <dsp:cNvPr id="0" name=""/>
        <dsp:cNvSpPr/>
      </dsp:nvSpPr>
      <dsp:spPr>
        <a:xfrm>
          <a:off x="0" y="4530863"/>
          <a:ext cx="8690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0" y="4530863"/>
        <a:ext cx="8690137" cy="38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BEFED-E85D-4FD2-9151-9B1EFDE51E8E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9F7B-B904-48E2-B48A-346893E2C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757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9F7B-B904-48E2-B48A-346893E2C24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EDF7-055F-48F0-8298-971BD37A3A17}" type="datetime1">
              <a:rPr lang="en-US" smtClean="0"/>
              <a:pPr/>
              <a:t>6/28/2017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D62-B154-42A8-B12C-71B0C6DC1F04}" type="datetime1">
              <a:rPr lang="en-US" smtClean="0"/>
              <a:pPr/>
              <a:t>6/28/2017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646-B0A8-4E98-B097-2BCC8CD31701}" type="datetime1">
              <a:rPr lang="en-US" smtClean="0"/>
              <a:pPr/>
              <a:t>6/28/2017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17A8-7D22-473F-9FBE-361EBE799116}" type="datetime1">
              <a:rPr lang="en-US" smtClean="0"/>
              <a:pPr/>
              <a:t>6/28/2017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20CA-01C7-441E-B7B2-642D39F0C673}" type="datetime1">
              <a:rPr lang="en-US" smtClean="0"/>
              <a:pPr/>
              <a:t>6/28/2017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E340-BAFC-4D17-B97A-1D767559948A}" type="datetime1">
              <a:rPr lang="en-US" smtClean="0"/>
              <a:pPr/>
              <a:t>6/28/2017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6B69-708E-4F54-89A1-64938FC1408D}" type="datetime1">
              <a:rPr lang="en-US" smtClean="0"/>
              <a:pPr/>
              <a:t>6/28/2017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C1E-A117-412D-9608-C074BE76C547}" type="datetime1">
              <a:rPr lang="en-US" smtClean="0"/>
              <a:pPr/>
              <a:t>6/28/2017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29E-B517-475F-9578-70D157E297BC}" type="datetime1">
              <a:rPr lang="en-US" smtClean="0"/>
              <a:pPr/>
              <a:t>6/28/2017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92C-DDDF-4324-9C4B-85A1B027B6E4}" type="datetime1">
              <a:rPr lang="en-US" smtClean="0"/>
              <a:pPr/>
              <a:t>6/28/2017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CC74-2D49-48A4-824F-7A8EB1DCA7B3}" type="datetime1">
              <a:rPr lang="en-US" smtClean="0"/>
              <a:pPr/>
              <a:t>6/28/2017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44CE-1CEC-4DD1-BFB7-B3D538099A11}" type="datetime1">
              <a:rPr lang="en-US" smtClean="0"/>
              <a:pPr/>
              <a:t>6/28/2017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579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© 2017 All Rights Reserved | Capexsales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23/05/2017- Slide</a:t>
            </a:r>
            <a:fld id="{5DAFC110-C004-4C93-B948-6E5FDDE89A0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6525" y="1853825"/>
            <a:ext cx="8550949" cy="1932620"/>
          </a:xfrm>
        </p:spPr>
        <p:txBody>
          <a:bodyPr>
            <a:noAutofit/>
          </a:bodyPr>
          <a:lstStyle/>
          <a:p>
            <a:r>
              <a:rPr lang="en-GB" altLang="zh-CN" sz="3600" b="1" dirty="0" smtClean="0">
                <a:solidFill>
                  <a:schemeClr val="tx1"/>
                </a:solidFill>
                <a:latin typeface="Arial"/>
                <a:cs typeface="Arial"/>
              </a:rPr>
              <a:t>A futuristic, cloud based, AI driven platform which procures content for cash rewards and then monetises it.</a:t>
            </a:r>
            <a:endParaRPr kumimoji="1" lang="en-GB" altLang="zh-CN" sz="3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kumimoji="1" lang="en-GB" altLang="zh-CN" sz="3600" dirty="0" smtClean="0">
                <a:solidFill>
                  <a:schemeClr val="tx1"/>
                </a:solidFill>
                <a:latin typeface="Arial"/>
                <a:cs typeface="Arial"/>
              </a:rPr>
              <a:t>                                                           Presented By Shred Pillai, C E </a:t>
            </a:r>
            <a:r>
              <a:rPr kumimoji="1" lang="en-GB" altLang="zh-CN" sz="36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endParaRPr kumimoji="1" lang="zh-CN" altLang="en-US" sz="3600" dirty="0">
              <a:latin typeface="Arial"/>
              <a:cs typeface="Arial"/>
            </a:endParaRPr>
          </a:p>
        </p:txBody>
      </p:sp>
      <p:pic>
        <p:nvPicPr>
          <p:cNvPr id="4" name="Picture 6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715" y="458670"/>
            <a:ext cx="5257800" cy="1158498"/>
          </a:xfrm>
          <a:prstGeom prst="rect">
            <a:avLst/>
          </a:prstGeom>
        </p:spPr>
      </p:pic>
      <p:pic>
        <p:nvPicPr>
          <p:cNvPr id="5" name="Picture 12" descr="Poster 2 without logo1024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0800"/>
            <a:ext cx="9144000" cy="26789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pic>
        <p:nvPicPr>
          <p:cNvPr id="9" name="Picture 11" descr="NEW_paybookclub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19" y="6451361"/>
            <a:ext cx="1676400" cy="3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6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67307"/>
            <a:ext cx="8229600" cy="2251253"/>
          </a:xfrm>
        </p:spPr>
        <p:txBody>
          <a:bodyPr>
            <a:noAutofit/>
          </a:bodyPr>
          <a:lstStyle/>
          <a:p>
            <a:r>
              <a:rPr lang="en-GB" altLang="zh-CN" sz="3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GB" altLang="zh-CN" sz="3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altLang="zh-CN" sz="3600" dirty="0" smtClean="0">
                <a:solidFill>
                  <a:srgbClr val="000000"/>
                </a:solidFill>
                <a:latin typeface="Arial"/>
                <a:cs typeface="Arial"/>
              </a:rPr>
              <a:t>Net Income – Paybookclub Profits =</a:t>
            </a:r>
            <a:br>
              <a:rPr lang="en-GB" altLang="zh-CN" sz="3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altLang="zh-CN" sz="3600" b="1" dirty="0">
                <a:solidFill>
                  <a:srgbClr val="000000"/>
                </a:solidFill>
                <a:latin typeface="Arial"/>
                <a:cs typeface="Arial"/>
              </a:rPr>
              <a:t>Members </a:t>
            </a:r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Rewards</a:t>
            </a:r>
            <a:b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altLang="zh-CN" sz="4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GB" altLang="zh-CN" sz="4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kumimoji="1" lang="zh-CN" alt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8" descr="Adobe_Profitc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00" y="3483499"/>
            <a:ext cx="2743200" cy="2536301"/>
          </a:xfrm>
          <a:prstGeom prst="rect">
            <a:avLst/>
          </a:prstGeom>
        </p:spPr>
      </p:pic>
      <p:pic>
        <p:nvPicPr>
          <p:cNvPr id="8" name="Picture 7" descr="AdobeStock_84685440 (1) - Cop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7586" y="3483499"/>
            <a:ext cx="4929214" cy="2331385"/>
          </a:xfrm>
          <a:prstGeom prst="rect">
            <a:avLst/>
          </a:prstGeom>
        </p:spPr>
      </p:pic>
      <p:pic>
        <p:nvPicPr>
          <p:cNvPr id="9" name="Picture 11" descr="NEW_paybookclub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747" y="6403066"/>
            <a:ext cx="1676400" cy="369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955" y="266978"/>
            <a:ext cx="8736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A business in which profits come first and a venture which will exit </a:t>
            </a:r>
            <a:r>
              <a:rPr lang="en-GB" altLang="zh-CN" sz="3600" b="1" dirty="0">
                <a:solidFill>
                  <a:srgbClr val="000000"/>
                </a:solidFill>
                <a:latin typeface="Arial"/>
                <a:cs typeface="Arial"/>
              </a:rPr>
              <a:t>fast! </a:t>
            </a:r>
            <a:endParaRPr lang="en-GB" altLang="zh-CN" sz="36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18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 </a:t>
            </a:r>
            <a:r>
              <a:rPr lang="en-GB" sz="3600" b="1" dirty="0" smtClean="0"/>
              <a:t>Paybookclub A Unicorn By 2020 </a:t>
            </a:r>
            <a:br>
              <a:rPr lang="en-GB" sz="3600" b="1" dirty="0" smtClean="0"/>
            </a:br>
            <a:r>
              <a:rPr lang="en-GB" sz="3600" b="1" dirty="0" smtClean="0"/>
              <a:t>  5 Years Financial Projection</a:t>
            </a:r>
            <a:endParaRPr lang="en-GB" sz="3600" b="1" dirty="0"/>
          </a:p>
        </p:txBody>
      </p:sp>
      <p:sp>
        <p:nvSpPr>
          <p:cNvPr id="6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162800" cy="40386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>
              <a:latin typeface="Segoe Print" pitchFamily="2" charset="0"/>
            </a:endParaRPr>
          </a:p>
          <a:p>
            <a:pPr>
              <a:buNone/>
            </a:pPr>
            <a:endParaRPr lang="en-GB" dirty="0">
              <a:latin typeface="Segoe Print" pitchFamily="2" charset="0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GB" smtClean="0"/>
              <a:t>© 2017 All Rights Reserved | Capexsales Ltd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948" y="6412424"/>
            <a:ext cx="1676400" cy="36937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080265"/>
              </p:ext>
            </p:extLst>
          </p:nvPr>
        </p:nvGraphicFramePr>
        <p:xfrm>
          <a:off x="116504" y="1313225"/>
          <a:ext cx="8910991" cy="504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3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97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32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51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41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37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2017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2018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2019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2020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2021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r>
                        <a:rPr lang="en-GB" dirty="0" smtClean="0"/>
                        <a:t>App Installs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12,000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(actual)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3,000,000 (projected)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100,000,000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r>
                        <a:rPr lang="en-GB" dirty="0" smtClean="0"/>
                        <a:t>Active users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1000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1,500,000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50,000,000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949">
                <a:tc>
                  <a:txBody>
                    <a:bodyPr/>
                    <a:lstStyle/>
                    <a:p>
                      <a:r>
                        <a:rPr lang="en-GB" dirty="0" smtClean="0"/>
                        <a:t>Posts</a:t>
                      </a:r>
                      <a:r>
                        <a:rPr lang="en-GB" baseline="0" dirty="0" smtClean="0"/>
                        <a:t> Per 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240,000,000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600,000,000</a:t>
                      </a:r>
                      <a:endParaRPr lang="en-GB" dirty="0"/>
                    </a:p>
                  </a:txBody>
                  <a:tcPr/>
                </a:tc>
              </a:tr>
              <a:tr h="890145">
                <a:tc>
                  <a:txBody>
                    <a:bodyPr/>
                    <a:lstStyle/>
                    <a:p>
                      <a:r>
                        <a:rPr lang="en-GB" dirty="0" smtClean="0"/>
                        <a:t>Revenue</a:t>
                      </a:r>
                      <a:r>
                        <a:rPr lang="en-GB" baseline="0" dirty="0" smtClean="0"/>
                        <a:t> $ (Content sales + Services)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85,000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2,363,500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33,220,000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691,040,000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1,511,670,000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949">
                <a:tc>
                  <a:txBody>
                    <a:bodyPr/>
                    <a:lstStyle/>
                    <a:p>
                      <a:r>
                        <a:rPr lang="en-GB" dirty="0" smtClean="0"/>
                        <a:t>Expenses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$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3,524,000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18,168,500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25,769,000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303,115,000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601,975,000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3949">
                <a:tc>
                  <a:txBody>
                    <a:bodyPr/>
                    <a:lstStyle/>
                    <a:p>
                      <a:r>
                        <a:rPr lang="en-GB" dirty="0" smtClean="0"/>
                        <a:t>EBITDA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-3,439,000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-15,805,000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7,451,000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387,925,000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909,695,000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r>
                        <a:rPr lang="en-GB" dirty="0" smtClean="0"/>
                        <a:t>Return On Investment 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-451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9240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702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6128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latin typeface="Arial"/>
                <a:cs typeface="Arial"/>
              </a:rPr>
              <a:t>Great Angel and VC Funding Opportunity</a:t>
            </a:r>
            <a:br>
              <a:rPr lang="en-GB" sz="3600" b="1" dirty="0" smtClean="0">
                <a:latin typeface="Arial"/>
                <a:cs typeface="Arial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half" idx="1"/>
          </p:nvPr>
        </p:nvSpPr>
        <p:spPr>
          <a:xfrm>
            <a:off x="160187" y="1328217"/>
            <a:ext cx="8690137" cy="4928206"/>
          </a:xfrm>
        </p:spPr>
        <p:txBody>
          <a:bodyPr>
            <a:normAutofit fontScale="40000" lnSpcReduction="20000"/>
          </a:bodyPr>
          <a:lstStyle/>
          <a:p>
            <a:pPr marL="0" algn="ctr">
              <a:buNone/>
            </a:pPr>
            <a:endParaRPr lang="en-GB" sz="5800" b="1" dirty="0" smtClean="0">
              <a:latin typeface="Arial"/>
              <a:cs typeface="Arial"/>
            </a:endParaRPr>
          </a:p>
          <a:p>
            <a:pPr marL="0" algn="ctr">
              <a:buNone/>
            </a:pPr>
            <a:r>
              <a:rPr lang="en-GB" sz="7000" b="1" dirty="0" smtClean="0">
                <a:latin typeface="Arial"/>
                <a:cs typeface="Arial"/>
              </a:rPr>
              <a:t> Asking $3,000,000 for 20% of Paybookclub </a:t>
            </a:r>
          </a:p>
          <a:p>
            <a:pPr marL="0" algn="ctr">
              <a:buNone/>
            </a:pPr>
            <a:r>
              <a:rPr lang="en-GB" sz="7000" b="1" dirty="0" smtClean="0">
                <a:latin typeface="Arial"/>
                <a:cs typeface="Arial"/>
              </a:rPr>
              <a:t>In exchange of SAFEs</a:t>
            </a:r>
          </a:p>
          <a:p>
            <a:pPr marL="0" algn="ctr">
              <a:buNone/>
            </a:pPr>
            <a:r>
              <a:rPr lang="en-GB" sz="7000" b="1" dirty="0" smtClean="0">
                <a:latin typeface="Arial"/>
                <a:cs typeface="Arial"/>
              </a:rPr>
              <a:t> </a:t>
            </a:r>
          </a:p>
          <a:p>
            <a:pPr marL="0" algn="ctr">
              <a:buNone/>
            </a:pPr>
            <a:r>
              <a:rPr lang="en-GB" sz="7000" b="1" dirty="0" smtClean="0">
                <a:latin typeface="Arial"/>
                <a:cs typeface="Arial"/>
              </a:rPr>
              <a:t>(Simple Agreement for Equity </a:t>
            </a:r>
          </a:p>
          <a:p>
            <a:pPr marL="0" algn="ctr">
              <a:buNone/>
            </a:pPr>
            <a:r>
              <a:rPr lang="en-GB" sz="7000" b="1" dirty="0" smtClean="0">
                <a:latin typeface="Arial"/>
                <a:cs typeface="Arial"/>
              </a:rPr>
              <a:t>in smaller partial amounts)</a:t>
            </a:r>
          </a:p>
          <a:p>
            <a:pPr marL="0" algn="ctr">
              <a:buNone/>
            </a:pPr>
            <a:endParaRPr lang="en-GB" sz="7000" b="1" dirty="0">
              <a:latin typeface="Arial"/>
              <a:cs typeface="Arial"/>
            </a:endParaRPr>
          </a:p>
          <a:p>
            <a:pPr marL="0" algn="ctr">
              <a:buNone/>
            </a:pPr>
            <a:r>
              <a:rPr lang="en-GB" sz="7000" b="1" dirty="0" smtClean="0">
                <a:latin typeface="Arial"/>
                <a:cs typeface="Arial"/>
              </a:rPr>
              <a:t>To achieve a Milestone Target of</a:t>
            </a:r>
          </a:p>
          <a:p>
            <a:pPr marL="0" algn="ctr">
              <a:buNone/>
            </a:pPr>
            <a:endParaRPr lang="en-GB" sz="7000" b="1" dirty="0" smtClean="0">
              <a:latin typeface="Arial"/>
              <a:cs typeface="Arial"/>
            </a:endParaRPr>
          </a:p>
          <a:p>
            <a:pPr marL="0" algn="ctr">
              <a:buNone/>
            </a:pPr>
            <a:r>
              <a:rPr lang="en-GB" sz="7000" b="1" dirty="0" smtClean="0">
                <a:latin typeface="Arial"/>
                <a:cs typeface="Arial"/>
              </a:rPr>
              <a:t>Adding 1 Million users and reaching break even of business in 2 years.</a:t>
            </a:r>
          </a:p>
          <a:p>
            <a:pPr marL="0" algn="ctr">
              <a:buNone/>
            </a:pPr>
            <a:r>
              <a:rPr lang="en-GB" b="1" dirty="0" smtClean="0">
                <a:latin typeface="Arial"/>
                <a:cs typeface="Arial"/>
              </a:rPr>
              <a:t>	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GB" smtClean="0"/>
              <a:t>© 2017 All Rights Reserved | Capexsales Ltd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" name="Picture 15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21782"/>
            <a:ext cx="1676400" cy="3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2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6128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"/>
                <a:cs typeface="Arial"/>
              </a:rPr>
              <a:t>Investment in Paybookclub so far</a:t>
            </a:r>
            <a:br>
              <a:rPr lang="en-GB" sz="3600" b="1" dirty="0" smtClean="0">
                <a:latin typeface="Arial"/>
                <a:cs typeface="Arial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160187" y="1328217"/>
          <a:ext cx="8690137" cy="492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GB" smtClean="0"/>
              <a:t>© 2017 All Rights Reserved | Capexsales Ltd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Picture 15" descr="NEW_paybookclub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6421782"/>
            <a:ext cx="1676400" cy="369376"/>
          </a:xfrm>
          <a:prstGeom prst="rect">
            <a:avLst/>
          </a:prstGeom>
        </p:spPr>
      </p:pic>
      <p:pic>
        <p:nvPicPr>
          <p:cNvPr id="10" name="Picture 9" descr="PBC-Soft_Complet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995" y="1583795"/>
            <a:ext cx="4211960" cy="29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2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6128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"/>
                <a:cs typeface="Arial"/>
              </a:rPr>
              <a:t>Allocation of Funding </a:t>
            </a:r>
            <a:br>
              <a:rPr lang="en-GB" sz="3600" b="1" dirty="0" smtClean="0">
                <a:latin typeface="Arial"/>
                <a:cs typeface="Arial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half" idx="1"/>
          </p:nvPr>
        </p:nvSpPr>
        <p:spPr>
          <a:xfrm>
            <a:off x="160187" y="1328217"/>
            <a:ext cx="8690137" cy="4928206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endParaRPr lang="en-GB" sz="3900" b="1" dirty="0" smtClean="0">
              <a:latin typeface="Arial"/>
              <a:cs typeface="Arial"/>
            </a:endParaRPr>
          </a:p>
          <a:p>
            <a:pPr marL="400050" lvl="1">
              <a:buNone/>
            </a:pPr>
            <a:r>
              <a:rPr lang="en-GB" sz="3800" b="1" dirty="0" smtClean="0">
                <a:latin typeface="Arial"/>
                <a:cs typeface="Arial"/>
              </a:rPr>
              <a:t>The funds will be used for:</a:t>
            </a:r>
          </a:p>
          <a:p>
            <a:pPr marL="400050" lvl="1">
              <a:buNone/>
            </a:pPr>
            <a:endParaRPr lang="en-GB" sz="3800" b="1" dirty="0" smtClean="0">
              <a:latin typeface="Arial"/>
              <a:cs typeface="Arial"/>
            </a:endParaRPr>
          </a:p>
          <a:p>
            <a:pPr marL="800100" lvl="2">
              <a:buNone/>
            </a:pPr>
            <a:r>
              <a:rPr lang="en-GB" sz="3400" b="1" dirty="0" smtClean="0">
                <a:latin typeface="Arial"/>
                <a:cs typeface="Arial"/>
              </a:rPr>
              <a:t>	Software Development  $600,000</a:t>
            </a:r>
          </a:p>
          <a:p>
            <a:pPr marL="800100" lvl="2">
              <a:buNone/>
            </a:pPr>
            <a:r>
              <a:rPr lang="en-GB" sz="3400" b="1" dirty="0" smtClean="0">
                <a:latin typeface="Arial"/>
                <a:cs typeface="Arial"/>
              </a:rPr>
              <a:t>	Membership </a:t>
            </a:r>
            <a:r>
              <a:rPr lang="en-GB" sz="3400" b="1" dirty="0">
                <a:latin typeface="Arial"/>
                <a:cs typeface="Arial"/>
              </a:rPr>
              <a:t>building     $2,000,000</a:t>
            </a:r>
          </a:p>
          <a:p>
            <a:pPr marL="800100" lvl="2">
              <a:buNone/>
            </a:pPr>
            <a:r>
              <a:rPr lang="en-GB" sz="3400" b="1" dirty="0" smtClean="0">
                <a:latin typeface="Arial"/>
                <a:cs typeface="Arial"/>
              </a:rPr>
              <a:t>  Admin and Support        $400,000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GB" smtClean="0"/>
              <a:t>© 2017 All Rights Reserved | Capexsales Ltd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" name="Picture 15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21782"/>
            <a:ext cx="1676400" cy="3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4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59" y="6412424"/>
            <a:ext cx="1676400" cy="3693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705" y="298215"/>
            <a:ext cx="8229600" cy="1074197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3600" b="1" dirty="0" smtClean="0">
                <a:latin typeface="Arial"/>
                <a:cs typeface="Arial"/>
              </a:rPr>
              <a:t>Paybookclub Pioneering Team</a:t>
            </a:r>
            <a:endParaRPr lang="en-GB" sz="3600" b="1" dirty="0">
              <a:latin typeface="Arial"/>
              <a:cs typeface="Arial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4404896" y="1877644"/>
            <a:ext cx="4739105" cy="11541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Arial"/>
                <a:cs typeface="Arial"/>
              </a:rPr>
              <a:t>Sreedhar Pillai </a:t>
            </a:r>
          </a:p>
          <a:p>
            <a:pPr>
              <a:buNone/>
            </a:pPr>
            <a:r>
              <a:rPr lang="en-GB" sz="2000" b="1" dirty="0" smtClean="0">
                <a:latin typeface="Arial"/>
                <a:cs typeface="Arial"/>
              </a:rPr>
              <a:t>CEO Capexsales Ltd</a:t>
            </a:r>
          </a:p>
          <a:p>
            <a:pPr>
              <a:buNone/>
            </a:pPr>
            <a:endParaRPr lang="en-GB" sz="2400" dirty="0" smtClean="0">
              <a:latin typeface="Segoe Print" pitchFamily="2" charset="0"/>
            </a:endParaRPr>
          </a:p>
          <a:p>
            <a:pPr>
              <a:buNone/>
            </a:pPr>
            <a:endParaRPr lang="en-GB" dirty="0" smtClean="0">
              <a:latin typeface="Segoe Print" pitchFamily="2" charset="0"/>
            </a:endParaRPr>
          </a:p>
          <a:p>
            <a:pPr>
              <a:buNone/>
            </a:pPr>
            <a:endParaRPr lang="en-GB" dirty="0">
              <a:latin typeface="Segoe Print" pitchFamily="2" charset="0"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14400" y="6403307"/>
            <a:ext cx="5562600" cy="365125"/>
          </a:xfrm>
        </p:spPr>
        <p:txBody>
          <a:bodyPr/>
          <a:lstStyle/>
          <a:p>
            <a:r>
              <a:rPr lang="en-GB" smtClean="0"/>
              <a:t>© 2017 All Rights Reserved | Capexsales Ltd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5" descr="Sreedhar_small_squ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3685" y="1327890"/>
            <a:ext cx="1680005" cy="1680005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09" y="3120074"/>
            <a:ext cx="1651544" cy="166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9"/>
          <p:cNvSpPr txBox="1"/>
          <p:nvPr/>
        </p:nvSpPr>
        <p:spPr>
          <a:xfrm>
            <a:off x="187159" y="5034605"/>
            <a:ext cx="24865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Arial"/>
                <a:cs typeface="Arial"/>
              </a:rPr>
              <a:t>Amit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b="1" dirty="0" err="1" smtClean="0">
                <a:latin typeface="Arial"/>
                <a:cs typeface="Arial"/>
              </a:rPr>
              <a:t>Verma</a:t>
            </a:r>
            <a:endParaRPr lang="en-GB" sz="2000" b="1" dirty="0" smtClean="0">
              <a:latin typeface="Arial"/>
              <a:cs typeface="Arial"/>
            </a:endParaRPr>
          </a:p>
          <a:p>
            <a:pPr algn="ctr"/>
            <a:r>
              <a:rPr lang="en-GB" dirty="0" smtClean="0">
                <a:latin typeface="Arial"/>
                <a:cs typeface="Arial"/>
              </a:rPr>
              <a:t>Co Founder &amp;CEO</a:t>
            </a:r>
          </a:p>
          <a:p>
            <a:pPr algn="ctr"/>
            <a:r>
              <a:rPr lang="en-GB" dirty="0" err="1" smtClean="0">
                <a:latin typeface="Arial"/>
                <a:cs typeface="Arial"/>
              </a:rPr>
              <a:t>Innovellent</a:t>
            </a:r>
            <a:r>
              <a:rPr lang="en-GB" dirty="0" smtClean="0">
                <a:latin typeface="Arial"/>
                <a:cs typeface="Arial"/>
              </a:rPr>
              <a:t> Technologies Ltd </a:t>
            </a: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7220" y="3120074"/>
            <a:ext cx="1617715" cy="168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21"/>
          <p:cNvSpPr txBox="1"/>
          <p:nvPr/>
        </p:nvSpPr>
        <p:spPr>
          <a:xfrm>
            <a:off x="3187033" y="4968895"/>
            <a:ext cx="25212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Arial"/>
                <a:cs typeface="Arial"/>
              </a:rPr>
              <a:t>Anand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b="1" dirty="0" err="1" smtClean="0">
                <a:latin typeface="Arial"/>
                <a:cs typeface="Arial"/>
              </a:rPr>
              <a:t>Gourab</a:t>
            </a:r>
            <a:endParaRPr lang="en-GB" sz="2000" b="1" dirty="0" smtClean="0">
              <a:latin typeface="Arial"/>
              <a:cs typeface="Arial"/>
            </a:endParaRPr>
          </a:p>
          <a:p>
            <a:pPr algn="ctr"/>
            <a:r>
              <a:rPr lang="en-GB" dirty="0" smtClean="0">
                <a:latin typeface="Arial"/>
                <a:cs typeface="Arial"/>
              </a:rPr>
              <a:t>Co Founder &amp; Head Of Marketing</a:t>
            </a:r>
          </a:p>
          <a:p>
            <a:pPr algn="ctr"/>
            <a:r>
              <a:rPr lang="en-GB" dirty="0" err="1" smtClean="0">
                <a:latin typeface="Arial"/>
                <a:cs typeface="Arial"/>
              </a:rPr>
              <a:t>Innovellent</a:t>
            </a:r>
            <a:r>
              <a:rPr lang="en-GB" dirty="0" smtClean="0">
                <a:latin typeface="Arial"/>
                <a:cs typeface="Arial"/>
              </a:rPr>
              <a:t> Technologies Ltd </a:t>
            </a:r>
          </a:p>
        </p:txBody>
      </p:sp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8067" y="3103003"/>
            <a:ext cx="1429754" cy="170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23"/>
          <p:cNvSpPr txBox="1"/>
          <p:nvPr/>
        </p:nvSpPr>
        <p:spPr>
          <a:xfrm>
            <a:off x="6493042" y="5034605"/>
            <a:ext cx="26001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Arial"/>
                <a:cs typeface="Arial"/>
              </a:rPr>
              <a:t>Santhosh</a:t>
            </a:r>
            <a:r>
              <a:rPr lang="en-GB" sz="2000" b="1" dirty="0" smtClean="0">
                <a:latin typeface="Arial"/>
                <a:cs typeface="Arial"/>
              </a:rPr>
              <a:t> Singh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CTO</a:t>
            </a:r>
          </a:p>
          <a:p>
            <a:pPr algn="ctr"/>
            <a:r>
              <a:rPr lang="en-GB" dirty="0" err="1" smtClean="0">
                <a:latin typeface="Arial"/>
                <a:cs typeface="Arial"/>
              </a:rPr>
              <a:t>Innovellent</a:t>
            </a:r>
            <a:r>
              <a:rPr lang="en-GB" dirty="0" smtClean="0">
                <a:latin typeface="Arial"/>
                <a:cs typeface="Arial"/>
              </a:rPr>
              <a:t> Technologies Ltd </a:t>
            </a:r>
          </a:p>
        </p:txBody>
      </p:sp>
    </p:spTree>
    <p:extLst>
      <p:ext uri="{BB962C8B-B14F-4D97-AF65-F5344CB8AC3E}">
        <p14:creationId xmlns:p14="http://schemas.microsoft.com/office/powerpoint/2010/main" xmlns="" val="42355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61288"/>
          </a:xfrm>
        </p:spPr>
        <p:txBody>
          <a:bodyPr>
            <a:normAutofit/>
          </a:bodyPr>
          <a:lstStyle/>
          <a:p>
            <a:pPr marL="0"/>
            <a:r>
              <a:rPr lang="en-GB" sz="3600" b="1" dirty="0" smtClean="0">
                <a:latin typeface="Arial"/>
                <a:cs typeface="Arial"/>
              </a:rPr>
              <a:t>Best investment opportunity in 2017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half" idx="1"/>
          </p:nvPr>
        </p:nvSpPr>
        <p:spPr>
          <a:xfrm>
            <a:off x="160187" y="1328217"/>
            <a:ext cx="8690137" cy="4928206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endParaRPr lang="en-GB" sz="5800" b="1" dirty="0" smtClean="0">
              <a:latin typeface="Arial"/>
              <a:cs typeface="Arial"/>
            </a:endParaRPr>
          </a:p>
          <a:p>
            <a:pPr marL="0" algn="ctr">
              <a:buNone/>
            </a:pPr>
            <a:r>
              <a:rPr lang="en-GB" sz="5800" b="1" dirty="0" smtClean="0">
                <a:latin typeface="Arial"/>
                <a:cs typeface="Arial"/>
              </a:rPr>
              <a:t> </a:t>
            </a:r>
            <a:endParaRPr lang="en-GB" sz="4300" b="1" dirty="0" smtClean="0">
              <a:latin typeface="Arial"/>
              <a:cs typeface="Arial"/>
            </a:endParaRPr>
          </a:p>
          <a:p>
            <a:pPr marL="0" algn="ctr">
              <a:buNone/>
            </a:pPr>
            <a:endParaRPr lang="en-GB" sz="4300" b="1" dirty="0" smtClean="0">
              <a:latin typeface="Arial"/>
              <a:cs typeface="Arial"/>
            </a:endParaRPr>
          </a:p>
          <a:p>
            <a:pPr marL="0" algn="ctr">
              <a:buNone/>
            </a:pPr>
            <a:r>
              <a:rPr lang="en-GB" sz="4400" b="1" dirty="0" smtClean="0">
                <a:latin typeface="Arial"/>
                <a:cs typeface="Arial"/>
              </a:rPr>
              <a:t>World’s Content Marketplace</a:t>
            </a:r>
          </a:p>
          <a:p>
            <a:pPr marL="0" algn="ctr">
              <a:buNone/>
            </a:pPr>
            <a:r>
              <a:rPr lang="en-GB" sz="4400" b="1" dirty="0" smtClean="0">
                <a:latin typeface="Arial"/>
                <a:cs typeface="Arial"/>
              </a:rPr>
              <a:t> by 2020.</a:t>
            </a:r>
          </a:p>
          <a:p>
            <a:pPr marL="0" algn="ctr">
              <a:buNone/>
            </a:pPr>
            <a:r>
              <a:rPr lang="en-GB" b="1" dirty="0" smtClean="0">
                <a:latin typeface="Arial"/>
                <a:cs typeface="Arial"/>
              </a:rPr>
              <a:t>	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GB" smtClean="0"/>
              <a:t>© 2017 All Rights Reserved | Capexsales Ltd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" name="Picture 15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21782"/>
            <a:ext cx="1676400" cy="369376"/>
          </a:xfrm>
          <a:prstGeom prst="rect">
            <a:avLst/>
          </a:prstGeom>
        </p:spPr>
      </p:pic>
      <p:pic>
        <p:nvPicPr>
          <p:cNvPr id="10" name="Picture 20" descr="NEW_paybookclub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373" y="1676400"/>
            <a:ext cx="8815654" cy="19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2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193560"/>
            <a:ext cx="9144001" cy="1054564"/>
          </a:xfrm>
        </p:spPr>
        <p:txBody>
          <a:bodyPr>
            <a:noAutofit/>
          </a:bodyPr>
          <a:lstStyle/>
          <a:p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Disruptive venture which rewards users </a:t>
            </a:r>
            <a:b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 of social media for their time &amp; content</a:t>
            </a:r>
            <a:endParaRPr kumimoji="1" lang="zh-CN" alt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11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42" y="6475924"/>
            <a:ext cx="1676400" cy="369376"/>
          </a:xfrm>
          <a:prstGeom prst="rect">
            <a:avLst/>
          </a:prstGeom>
        </p:spPr>
      </p:pic>
      <p:pic>
        <p:nvPicPr>
          <p:cNvPr id="16386" name="Picture 2" descr="Image result for time spent on social m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540" y="1403775"/>
            <a:ext cx="4375704" cy="328536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pic>
        <p:nvPicPr>
          <p:cNvPr id="4098" name="Picture 2" descr="ugc_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3023955"/>
            <a:ext cx="5901950" cy="3150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795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233645"/>
            <a:ext cx="9144000" cy="1143000"/>
          </a:xfrm>
        </p:spPr>
        <p:txBody>
          <a:bodyPr>
            <a:noAutofit/>
          </a:bodyPr>
          <a:lstStyle/>
          <a:p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A mobile app which hides a big social network which rewards members in cash</a:t>
            </a:r>
            <a:endParaRPr kumimoji="1" lang="zh-CN" alt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11" descr="NEW_paybookclub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42" y="6451600"/>
            <a:ext cx="1676400" cy="36937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graphicFrame>
        <p:nvGraphicFramePr>
          <p:cNvPr id="16" name="Diagram 15"/>
          <p:cNvGraphicFramePr/>
          <p:nvPr/>
        </p:nvGraphicFramePr>
        <p:xfrm>
          <a:off x="4031940" y="1628800"/>
          <a:ext cx="4905545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0" y="3474005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Biometric Login/Identity Security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Content Protection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Content Moderation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Content Valuation and Marketing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Essential User Services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Real life community building</a:t>
            </a:r>
            <a:endParaRPr lang="en-GB" sz="2400" dirty="0"/>
          </a:p>
        </p:txBody>
      </p:sp>
      <p:pic>
        <p:nvPicPr>
          <p:cNvPr id="11" name="Picture 10" descr="phoneinhand_New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510" y="1718810"/>
            <a:ext cx="38481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1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3546" y="325438"/>
            <a:ext cx="9856095" cy="1143000"/>
          </a:xfrm>
        </p:spPr>
        <p:txBody>
          <a:bodyPr>
            <a:noAutofit/>
          </a:bodyPr>
          <a:lstStyle/>
          <a:p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An app liked by 30% Facebookers who </a:t>
            </a:r>
            <a:b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like to receive cash for their posts &amp; likes</a:t>
            </a:r>
            <a:endParaRPr kumimoji="1" lang="zh-CN" alt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Content Placeholder 7" descr="FB_Boost_Post_Resu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530" y="1602214"/>
            <a:ext cx="8460940" cy="4356194"/>
          </a:xfrm>
        </p:spPr>
      </p:pic>
      <p:pic>
        <p:nvPicPr>
          <p:cNvPr id="6" name="Picture 11" descr="NEW_paybookclub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4" y="6451600"/>
            <a:ext cx="1676400" cy="36937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pic>
        <p:nvPicPr>
          <p:cNvPr id="7" name="Picture 6" descr="PBC-screenc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940" y="1943835"/>
            <a:ext cx="4770530" cy="4145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30970" cy="1143000"/>
          </a:xfrm>
        </p:spPr>
        <p:txBody>
          <a:bodyPr>
            <a:noAutofit/>
          </a:bodyPr>
          <a:lstStyle/>
          <a:p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A viral demand confirmed by 6000 users who installed in a single day!</a:t>
            </a:r>
            <a:endParaRPr kumimoji="1" lang="zh-CN" alt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11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79" y="6292312"/>
            <a:ext cx="1676400" cy="36937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1448780"/>
            <a:ext cx="6140025" cy="497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7085" y="1718810"/>
            <a:ext cx="2809485" cy="46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7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0634"/>
            <a:ext cx="8229600" cy="543509"/>
          </a:xfrm>
        </p:spPr>
        <p:txBody>
          <a:bodyPr>
            <a:noAutofit/>
          </a:bodyPr>
          <a:lstStyle/>
          <a:p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A powerful self financing platform</a:t>
            </a:r>
            <a:endParaRPr kumimoji="1" lang="zh-CN" alt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11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42" y="6451600"/>
            <a:ext cx="1676400" cy="369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169" y="703895"/>
            <a:ext cx="184999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Paybookclub  App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88947" y="728640"/>
            <a:ext cx="23017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err="1" smtClean="0"/>
              <a:t>Paybook</a:t>
            </a:r>
            <a:r>
              <a:rPr lang="en-GB" dirty="0" smtClean="0"/>
              <a:t>. club Website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6536" y="1628760"/>
            <a:ext cx="198784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Members  Register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2489381"/>
            <a:ext cx="31318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Members Post Content &amp; share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6505" y="3293985"/>
            <a:ext cx="27002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Other  Members Monetize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6256" y="4149080"/>
            <a:ext cx="295182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Get Paid For Content  &amp; Likes</a:t>
            </a:r>
            <a:endParaRPr lang="en-GB" dirty="0"/>
          </a:p>
        </p:txBody>
      </p:sp>
      <p:sp>
        <p:nvSpPr>
          <p:cNvPr id="18" name="Down Arrow 17"/>
          <p:cNvSpPr/>
          <p:nvPr/>
        </p:nvSpPr>
        <p:spPr>
          <a:xfrm>
            <a:off x="7097491" y="1178750"/>
            <a:ext cx="484632" cy="3774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719627" y="1583795"/>
            <a:ext cx="32403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SEO + Corporate Buyers Register</a:t>
            </a:r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>
            <a:off x="3266855" y="2438890"/>
            <a:ext cx="52602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843655" y="2489381"/>
            <a:ext cx="12826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 Free Share</a:t>
            </a:r>
            <a:endParaRPr lang="en-GB" dirty="0"/>
          </a:p>
        </p:txBody>
      </p:sp>
      <p:sp>
        <p:nvSpPr>
          <p:cNvPr id="22" name="Down Arrow 21"/>
          <p:cNvSpPr/>
          <p:nvPr/>
        </p:nvSpPr>
        <p:spPr>
          <a:xfrm>
            <a:off x="7097491" y="2011812"/>
            <a:ext cx="484632" cy="3337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729833" y="2374081"/>
            <a:ext cx="321994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Get Free Content (Blue Button )</a:t>
            </a:r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5247075" y="2438890"/>
            <a:ext cx="4518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2906815" y="3203975"/>
            <a:ext cx="45790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427359" y="3214404"/>
            <a:ext cx="21152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Paid Keyword Match</a:t>
            </a:r>
            <a:endParaRPr lang="en-GB" dirty="0"/>
          </a:p>
        </p:txBody>
      </p:sp>
      <p:sp>
        <p:nvSpPr>
          <p:cNvPr id="27" name="Down Arrow 26"/>
          <p:cNvSpPr/>
          <p:nvPr/>
        </p:nvSpPr>
        <p:spPr>
          <a:xfrm>
            <a:off x="7097491" y="2843935"/>
            <a:ext cx="484632" cy="3291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122988" y="3214404"/>
            <a:ext cx="267948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Get Live Paid SEO Content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536885" y="4014065"/>
            <a:ext cx="1896183" cy="17334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Paybookclub  Money Pool</a:t>
            </a:r>
            <a:endParaRPr lang="en-GB" sz="2400" dirty="0"/>
          </a:p>
        </p:txBody>
      </p:sp>
      <p:sp>
        <p:nvSpPr>
          <p:cNvPr id="30" name="Right Arrow 29"/>
          <p:cNvSpPr/>
          <p:nvPr/>
        </p:nvSpPr>
        <p:spPr>
          <a:xfrm flipH="1">
            <a:off x="3041830" y="4104075"/>
            <a:ext cx="360040" cy="484632"/>
          </a:xfrm>
          <a:prstGeom prst="rightArrow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5607116" y="3158970"/>
            <a:ext cx="38475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>
            <a:off x="7097491" y="3699030"/>
            <a:ext cx="484632" cy="3264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292406" y="4059070"/>
            <a:ext cx="209480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Pay From Ad Budget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67232" y="4644135"/>
            <a:ext cx="232986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Buy Paid  PBC  Services</a:t>
            </a:r>
            <a:endParaRPr lang="en-GB" dirty="0"/>
          </a:p>
        </p:txBody>
      </p:sp>
      <p:sp>
        <p:nvSpPr>
          <p:cNvPr id="37" name="Down Arrow 36"/>
          <p:cNvSpPr/>
          <p:nvPr/>
        </p:nvSpPr>
        <p:spPr>
          <a:xfrm>
            <a:off x="1289850" y="1178700"/>
            <a:ext cx="484632" cy="3774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own Arrow 37"/>
          <p:cNvSpPr/>
          <p:nvPr/>
        </p:nvSpPr>
        <p:spPr>
          <a:xfrm>
            <a:off x="1289850" y="2078820"/>
            <a:ext cx="484632" cy="3774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>
            <a:off x="1289850" y="2933945"/>
            <a:ext cx="484632" cy="3324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>
            <a:off x="1289850" y="3744035"/>
            <a:ext cx="484632" cy="3324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/>
          <p:cNvSpPr/>
          <p:nvPr/>
        </p:nvSpPr>
        <p:spPr>
          <a:xfrm flipV="1">
            <a:off x="1289850" y="5139189"/>
            <a:ext cx="484632" cy="2700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49524" y="5499230"/>
            <a:ext cx="2565285" cy="8550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PAYBOOKCLUB </a:t>
            </a:r>
          </a:p>
          <a:p>
            <a:pPr algn="ctr"/>
            <a:r>
              <a:rPr lang="en-GB" sz="2000" dirty="0" smtClean="0"/>
              <a:t>MEMBER SERVICES</a:t>
            </a:r>
            <a:endParaRPr lang="en-GB" sz="2000" dirty="0"/>
          </a:p>
        </p:txBody>
      </p:sp>
      <p:sp>
        <p:nvSpPr>
          <p:cNvPr id="44" name="Right Arrow 43"/>
          <p:cNvSpPr/>
          <p:nvPr/>
        </p:nvSpPr>
        <p:spPr>
          <a:xfrm>
            <a:off x="3086835" y="4554125"/>
            <a:ext cx="361869" cy="484632"/>
          </a:xfrm>
          <a:prstGeom prst="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 flipH="1">
            <a:off x="5517105" y="4059070"/>
            <a:ext cx="403216" cy="484632"/>
          </a:xfrm>
          <a:prstGeom prst="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944652" y="5409220"/>
            <a:ext cx="2790310" cy="9451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PAYBBOKCLUB CORPORATE  SERVICES</a:t>
            </a:r>
            <a:endParaRPr lang="en-GB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165864" y="4554125"/>
            <a:ext cx="234788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Buy Corporate Services</a:t>
            </a:r>
            <a:endParaRPr lang="en-GB" dirty="0"/>
          </a:p>
        </p:txBody>
      </p:sp>
      <p:sp>
        <p:nvSpPr>
          <p:cNvPr id="50" name="Down Arrow 49"/>
          <p:cNvSpPr/>
          <p:nvPr/>
        </p:nvSpPr>
        <p:spPr>
          <a:xfrm flipV="1">
            <a:off x="7097491" y="5049180"/>
            <a:ext cx="484632" cy="2700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0"/>
          <p:cNvSpPr/>
          <p:nvPr/>
        </p:nvSpPr>
        <p:spPr>
          <a:xfrm flipH="1">
            <a:off x="5517105" y="4554125"/>
            <a:ext cx="403216" cy="484632"/>
          </a:xfrm>
          <a:prstGeom prst="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11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unique platform which generates revenue from multiple channels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251520" y="1718810"/>
          <a:ext cx="8435280" cy="423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35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GB" altLang="zh-CN" sz="3600" b="1" smtClean="0">
                <a:solidFill>
                  <a:srgbClr val="000000"/>
                </a:solidFill>
                <a:latin typeface="Arial"/>
                <a:cs typeface="Arial"/>
              </a:rPr>
              <a:t>scalable technology venture </a:t>
            </a:r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which will run on billions of mobile phones</a:t>
            </a:r>
            <a:endParaRPr kumimoji="1" lang="zh-CN" alt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11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42" y="6451600"/>
            <a:ext cx="1676400" cy="369376"/>
          </a:xfrm>
          <a:prstGeom prst="rect">
            <a:avLst/>
          </a:prstGeom>
        </p:spPr>
      </p:pic>
      <p:pic>
        <p:nvPicPr>
          <p:cNvPr id="6" name="Picture 2" descr="Image result for global mobile phone growth in 2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094" y="1779586"/>
            <a:ext cx="6400800" cy="4560571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711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515" y="274638"/>
            <a:ext cx="8730970" cy="1143000"/>
          </a:xfrm>
        </p:spPr>
        <p:txBody>
          <a:bodyPr>
            <a:noAutofit/>
          </a:bodyPr>
          <a:lstStyle/>
          <a:p>
            <a:r>
              <a:rPr lang="en-GB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A cloud based elastic infra structure which scales to billions of users </a:t>
            </a:r>
            <a:endParaRPr kumimoji="1" lang="zh-CN" alt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11" descr="NEW_paybookclu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42" y="6451600"/>
            <a:ext cx="1676400" cy="36937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C110-C004-4C93-B948-6E5FDDE89A0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2017 All Rights Reserved | Capexsales Ltd</a:t>
            </a:r>
            <a:endParaRPr lang="en-GB"/>
          </a:p>
        </p:txBody>
      </p:sp>
      <p:pic>
        <p:nvPicPr>
          <p:cNvPr id="7" name="Picture 6" descr="Mongo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1030"/>
            <a:ext cx="5427095" cy="3734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7005" y="1718810"/>
            <a:ext cx="48155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Amazon Web Services Hosting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Mongo DB – Object Database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Node JS API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Big Data for analytics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IOT (Internet of Things)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AI (artificial Intelligence)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Latest Mobile Frameworks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711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18927</TotalTime>
  <Words>680</Words>
  <Application>Microsoft Office PowerPoint</Application>
  <PresentationFormat>On-screen Show (4:3)</PresentationFormat>
  <Paragraphs>187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1_Custom Design</vt:lpstr>
      <vt:lpstr>Slide 1</vt:lpstr>
      <vt:lpstr>Disruptive venture which rewards users   of social media for their time &amp; content</vt:lpstr>
      <vt:lpstr>A mobile app which hides a big social network which rewards members in cash</vt:lpstr>
      <vt:lpstr>An app liked by 30% Facebookers who  like to receive cash for their posts &amp; likes</vt:lpstr>
      <vt:lpstr>A viral demand confirmed by 6000 users who installed in a single day!</vt:lpstr>
      <vt:lpstr>A powerful self financing platform</vt:lpstr>
      <vt:lpstr>A unique platform which generates revenue from multiple channels </vt:lpstr>
      <vt:lpstr>A scalable technology venture which will run on billions of mobile phones</vt:lpstr>
      <vt:lpstr>A cloud based elastic infra structure which scales to billions of users </vt:lpstr>
      <vt:lpstr> Net Income – Paybookclub Profits = Members Rewards  </vt:lpstr>
      <vt:lpstr> Paybookclub A Unicorn By 2020    5 Years Financial Projection</vt:lpstr>
      <vt:lpstr>Great Angel and VC Funding Opportunity </vt:lpstr>
      <vt:lpstr>Investment in Paybookclub so far </vt:lpstr>
      <vt:lpstr>Allocation of Funding  </vt:lpstr>
      <vt:lpstr> Paybookclub Pioneering Team</vt:lpstr>
      <vt:lpstr>Best investment opportunity in 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媛韬 王</dc:creator>
  <cp:lastModifiedBy>Sreedhar Pillai</cp:lastModifiedBy>
  <cp:revision>224</cp:revision>
  <dcterms:created xsi:type="dcterms:W3CDTF">2017-05-08T22:00:13Z</dcterms:created>
  <dcterms:modified xsi:type="dcterms:W3CDTF">2017-06-28T12:02:58Z</dcterms:modified>
</cp:coreProperties>
</file>